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82" r:id="rId1"/>
  </p:sldMasterIdLst>
  <p:notesMasterIdLst>
    <p:notesMasterId r:id="rId18"/>
  </p:notesMasterIdLst>
  <p:sldIdLst>
    <p:sldId id="256" r:id="rId2"/>
    <p:sldId id="279" r:id="rId3"/>
    <p:sldId id="258" r:id="rId4"/>
    <p:sldId id="280" r:id="rId5"/>
    <p:sldId id="281" r:id="rId6"/>
    <p:sldId id="292" r:id="rId7"/>
    <p:sldId id="287" r:id="rId8"/>
    <p:sldId id="284" r:id="rId9"/>
    <p:sldId id="277" r:id="rId10"/>
    <p:sldId id="278" r:id="rId11"/>
    <p:sldId id="293" r:id="rId12"/>
    <p:sldId id="285" r:id="rId13"/>
    <p:sldId id="282" r:id="rId14"/>
    <p:sldId id="286" r:id="rId15"/>
    <p:sldId id="283" r:id="rId16"/>
    <p:sldId id="291" r:id="rId17"/>
  </p:sldIdLst>
  <p:sldSz cx="12192000" cy="6858000"/>
  <p:notesSz cx="6858000" cy="9144000"/>
  <p:embeddedFontLst>
    <p:embeddedFont>
      <p:font typeface="Bahnschrift Light" panose="020B0502040204020203" pitchFamily="34" charset="0"/>
      <p:regular r:id="rId19"/>
    </p:embeddedFont>
    <p:embeddedFont>
      <p:font typeface="Bahnschrift SemiBold" panose="020B0502040204020203" pitchFamily="34" charset="0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9E7"/>
    <a:srgbClr val="ECF2F7"/>
    <a:srgbClr val="B6C1DD"/>
    <a:srgbClr val="ACC5DB"/>
    <a:srgbClr val="CAD9E8"/>
    <a:srgbClr val="9CB9D4"/>
    <a:srgbClr val="598AB7"/>
    <a:srgbClr val="54397B"/>
    <a:srgbClr val="6395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47" autoAdjust="0"/>
    <p:restoredTop sz="94438" autoAdjust="0"/>
  </p:normalViewPr>
  <p:slideViewPr>
    <p:cSldViewPr snapToGrid="0">
      <p:cViewPr>
        <p:scale>
          <a:sx n="66" d="100"/>
          <a:sy n="66" d="100"/>
        </p:scale>
        <p:origin x="1476" y="10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96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H:\&#1063;&#1088;&#1090;\WORLDSKILLS\&#1084;&#1086;&#1077;\FINAL\&#1089;&#1088;&#1072;&#1074;&#1085;&#1077;&#1085;&#1080;&#1077;%20&#1086;&#1073;&#1083;&#1072;&#1082;&#1086;&#1074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Bold" panose="020B0502040204020203" pitchFamily="34" charset="0"/>
                <a:ea typeface="+mn-ea"/>
                <a:cs typeface="+mn-cs"/>
              </a:defRPr>
            </a:pPr>
            <a:r>
              <a:rPr lang="en-US" sz="1400" dirty="0">
                <a:latin typeface="Bahnschrift SemiBold" panose="020B0502040204020203" pitchFamily="34" charset="0"/>
              </a:rPr>
              <a:t>VM:</a:t>
            </a:r>
            <a:r>
              <a:rPr lang="en-US" sz="1400" baseline="0" dirty="0">
                <a:latin typeface="Bahnschrift SemiBold" panose="020B0502040204020203" pitchFamily="34" charset="0"/>
              </a:rPr>
              <a:t> 2 vCPU, 4 GB RAM, 40 GB ROM</a:t>
            </a:r>
            <a:endParaRPr lang="en-US" sz="1400" dirty="0">
              <a:latin typeface="Bahnschrift SemiBold" panose="020B0502040204020203" pitchFamily="34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Bahnschrift SemiBold" panose="020B0502040204020203" pitchFamily="34" charset="0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>
                <a:lumMod val="60000"/>
                <a:lumOff val="40000"/>
                <a:alpha val="63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accent2">
                  <a:lumMod val="60000"/>
                  <a:lumOff val="40000"/>
                  <a:alpha val="40000"/>
                </a:scheme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t" anchorCtr="0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Sheet1!$D$25:$D$29</c:f>
              <c:strCache>
                <c:ptCount val="5"/>
                <c:pt idx="0">
                  <c:v>MTS</c:v>
                </c:pt>
                <c:pt idx="1">
                  <c:v>Yandex</c:v>
                </c:pt>
                <c:pt idx="2">
                  <c:v>AWS</c:v>
                </c:pt>
                <c:pt idx="3">
                  <c:v>Gcloud</c:v>
                </c:pt>
                <c:pt idx="4">
                  <c:v>Azure</c:v>
                </c:pt>
              </c:strCache>
            </c:strRef>
          </c:cat>
          <c:val>
            <c:numRef>
              <c:f>Sheet1!$E$25:$E$29</c:f>
              <c:numCache>
                <c:formatCode>General</c:formatCode>
                <c:ptCount val="5"/>
                <c:pt idx="0" formatCode="#,##0">
                  <c:v>2580</c:v>
                </c:pt>
                <c:pt idx="1">
                  <c:v>619</c:v>
                </c:pt>
                <c:pt idx="2">
                  <c:v>1182</c:v>
                </c:pt>
                <c:pt idx="3">
                  <c:v>1747</c:v>
                </c:pt>
                <c:pt idx="4">
                  <c:v>3074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CE9-40DD-AD60-326FF300CE4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76293040"/>
        <c:axId val="476293368"/>
      </c:barChart>
      <c:catAx>
        <c:axId val="4762930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rgbClr val="B6C1DD"/>
            </a:solidFill>
            <a:round/>
          </a:ln>
          <a:effectLst>
            <a:outerShdw blurRad="63500" sx="74000" sy="74000" algn="ctr" rotWithShape="0">
              <a:schemeClr val="accent1">
                <a:lumMod val="60000"/>
                <a:lumOff val="40000"/>
                <a:alpha val="40000"/>
              </a:schemeClr>
            </a:outerShdw>
          </a:effectLst>
        </c:spPr>
        <c:txPr>
          <a:bodyPr rot="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76293368"/>
        <c:crosses val="autoZero"/>
        <c:auto val="1"/>
        <c:lblAlgn val="ctr"/>
        <c:lblOffset val="100"/>
        <c:noMultiLvlLbl val="0"/>
      </c:catAx>
      <c:valAx>
        <c:axId val="4762933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9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sz="1100" dirty="0">
                    <a:latin typeface="Bahnschrift Light" panose="020B0502040204020203" pitchFamily="34" charset="0"/>
                  </a:rPr>
                  <a:t>Р\Мес.</a:t>
                </a:r>
                <a:endParaRPr lang="en-US" sz="1100" dirty="0">
                  <a:latin typeface="Bahnschrift Light" panose="020B0502040204020203" pitchFamily="34" charset="0"/>
                </a:endParaRPr>
              </a:p>
            </c:rich>
          </c:tx>
          <c:layout>
            <c:manualLayout>
              <c:xMode val="edge"/>
              <c:yMode val="edge"/>
              <c:x val="2.2041510056807854E-2"/>
              <c:y val="0.4183413287888641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#,##0" sourceLinked="1"/>
        <c:majorTickMark val="none"/>
        <c:minorTickMark val="none"/>
        <c:tickLblPos val="nextTo"/>
        <c:spPr>
          <a:noFill/>
          <a:ln w="0">
            <a:solidFill>
              <a:schemeClr val="accent1">
                <a:lumMod val="60000"/>
                <a:lumOff val="40000"/>
                <a:alpha val="92000"/>
              </a:schemeClr>
            </a:solidFill>
          </a:ln>
          <a:effectLst>
            <a:outerShdw blurRad="63500" sx="77000" sy="77000" algn="ctr" rotWithShape="0">
              <a:schemeClr val="accent1">
                <a:lumMod val="60000"/>
                <a:lumOff val="40000"/>
                <a:alpha val="35000"/>
              </a:schemeClr>
            </a:outerShdw>
          </a:effectLst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76293040"/>
        <c:crossesAt val="1"/>
        <c:crossBetween val="between"/>
      </c:valAx>
      <c:spPr>
        <a:noFill/>
        <a:ln w="25400">
          <a:noFill/>
          <a:prstDash val="solid"/>
        </a:ln>
        <a:effectLst/>
      </c:spPr>
    </c:plotArea>
    <c:plotVisOnly val="1"/>
    <c:dispBlanksAs val="gap"/>
    <c:showDLblsOverMax val="0"/>
  </c:chart>
  <c:spPr>
    <a:solidFill>
      <a:srgbClr val="FFFFFF">
        <a:alpha val="95000"/>
      </a:srgbClr>
    </a:solidFill>
    <a:ln w="25400" cap="flat" cmpd="sng" algn="ctr">
      <a:noFill/>
      <a:round/>
    </a:ln>
    <a:effectLst>
      <a:outerShdw blurRad="50800" dist="38100" dir="5400000" algn="t" rotWithShape="0">
        <a:schemeClr val="accent1">
          <a:lumMod val="60000"/>
          <a:lumOff val="40000"/>
          <a:alpha val="0"/>
        </a:schemeClr>
      </a:outerShdw>
    </a:effectLst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26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5a5c374d8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5a5c374d8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28948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5a5c374d8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5a5c374d8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75505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5a5c374d8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5a5c374d8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06939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5a5c374d8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5a5c374d8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33275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5a5c374d8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5a5c374d8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9562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5a5c374d8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5a5c374d8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3670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5a5c374d8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5a5c374d8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9815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5a5c374d8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5a5c374d8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0336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5a5c374d8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5a5c374d8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5a5c374d8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5a5c374d8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03758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5a5c374d8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5a5c374d8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30261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5a5c374d8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5a5c374d8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16331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5a5c374d8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5a5c374d8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57146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5a5c374d8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5a5c374d8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30462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5a5c374d8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5a5c374d8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9989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D0C06-BEFE-4F66-819F-558FF43CA5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47D70B-A689-485A-9488-13CA2EA0D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1ABC6-E841-4590-9D3E-71C7E4317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D24D05-3AFF-4872-A362-C7AEFE4A3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EEEB7F-177D-4691-AD3A-6A9B52B02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5493827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95B09-C811-44B5-A82C-B9B0F42DD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096B65-0CFE-40EE-AA4A-33FC167308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9B665-6046-4D0E-8CA3-09F17A997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D4939-277C-4DD3-A563-73A3EB496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6E390-6102-4EFA-8DAB-5610E87C5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33923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13478E-D26B-40EA-BE2D-65845B999F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F25D22-2CC3-43CB-A3A9-5B4EF5CA0D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85F095-118B-420C-A7A1-B27FC9921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01AB81-C01A-46A5-9917-887742983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C6AEA8-D88B-413D-9B3B-38B2D37DD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3367603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783100" y="740800"/>
            <a:ext cx="107826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1"/>
          </p:nvPr>
        </p:nvSpPr>
        <p:spPr>
          <a:xfrm>
            <a:off x="783097" y="1978325"/>
            <a:ext cx="105135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419100" rtl="0">
              <a:spcBef>
                <a:spcPts val="2100"/>
              </a:spcBef>
              <a:spcAft>
                <a:spcPts val="0"/>
              </a:spcAft>
              <a:buSzPts val="3000"/>
              <a:buChar char="○"/>
              <a:defRPr/>
            </a:lvl2pPr>
            <a:lvl3pPr marL="1371600" lvl="2" indent="-419100" rtl="0">
              <a:spcBef>
                <a:spcPts val="2100"/>
              </a:spcBef>
              <a:spcAft>
                <a:spcPts val="0"/>
              </a:spcAft>
              <a:buSzPts val="3000"/>
              <a:buChar char="■"/>
              <a:defRPr/>
            </a:lvl3pPr>
            <a:lvl4pPr marL="1828800" lvl="3" indent="-419100" rtl="0">
              <a:spcBef>
                <a:spcPts val="2100"/>
              </a:spcBef>
              <a:spcAft>
                <a:spcPts val="0"/>
              </a:spcAft>
              <a:buSzPts val="3000"/>
              <a:buChar char="●"/>
              <a:defRPr/>
            </a:lvl4pPr>
            <a:lvl5pPr marL="2286000" lvl="4" indent="-419100" rtl="0">
              <a:spcBef>
                <a:spcPts val="2100"/>
              </a:spcBef>
              <a:spcAft>
                <a:spcPts val="0"/>
              </a:spcAft>
              <a:buSzPts val="3000"/>
              <a:buChar char="○"/>
              <a:defRPr/>
            </a:lvl5pPr>
            <a:lvl6pPr marL="2743200" lvl="5" indent="-419100" rtl="0">
              <a:spcBef>
                <a:spcPts val="2100"/>
              </a:spcBef>
              <a:spcAft>
                <a:spcPts val="0"/>
              </a:spcAft>
              <a:buSzPts val="3000"/>
              <a:buChar char="■"/>
              <a:defRPr/>
            </a:lvl6pPr>
            <a:lvl7pPr marL="3200400" lvl="6" indent="-419100" rtl="0">
              <a:spcBef>
                <a:spcPts val="2100"/>
              </a:spcBef>
              <a:spcAft>
                <a:spcPts val="0"/>
              </a:spcAft>
              <a:buSzPts val="3000"/>
              <a:buChar char="●"/>
              <a:defRPr/>
            </a:lvl7pPr>
            <a:lvl8pPr marL="3657600" lvl="7" indent="-419100" rtl="0">
              <a:spcBef>
                <a:spcPts val="2100"/>
              </a:spcBef>
              <a:spcAft>
                <a:spcPts val="0"/>
              </a:spcAft>
              <a:buSzPts val="3000"/>
              <a:buChar char="○"/>
              <a:defRPr/>
            </a:lvl8pPr>
            <a:lvl9pPr marL="4114800" lvl="8" indent="-419100" rtl="0">
              <a:spcBef>
                <a:spcPts val="2100"/>
              </a:spcBef>
              <a:spcAft>
                <a:spcPts val="2100"/>
              </a:spcAft>
              <a:buSzPts val="30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ldNum" idx="12"/>
          </p:nvPr>
        </p:nvSpPr>
        <p:spPr>
          <a:xfrm>
            <a:off x="11296726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6326473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7D8B4-024A-44DD-B707-616221F79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FBC74-4AF7-4616-B1CF-2D345D206D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27F85D-DE78-4D24-9DAC-EFA14ABD2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07AF2-E99A-47BC-8314-2B8CD4B54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C2E60-AFE1-4BC3-B3EC-58A950504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6433792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7FC19-9676-48B8-A2A3-BEE07A152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CD0197-6BE2-45D8-8365-0F2E423CB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5CAEF6-3D8A-4AD8-AAAC-306B1D744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DF6F21-A1FE-4388-BE36-C66402B2B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2040A-711E-4BD4-8F00-E68DEB2BF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014051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892AB-2EC8-4839-BA9B-F9835FF5F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E16FF-749B-4AE0-AD87-634A5104D2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943CA7-C8BF-432E-807F-2E40389C13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755AAE-9602-496F-A0B8-306117452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0EA2EB-A47D-4E54-B8C3-932B0DDB7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D14959-491F-4E1F-AAC2-D42B8B3B9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3243598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B96C1-BF1E-4730-B410-AFCB47393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70886-254E-4E62-BE34-66DB4C3E22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F670EC-A751-4F20-BF58-715CF7CF22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28D6DB-C369-43DE-9D27-2959794C69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71FAC2-2949-484D-A52B-316363387A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8CD81D-C69F-42DF-8154-C1A9B083B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7A175D-10C3-407A-9A4B-61CBFCCC0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403865-943C-4A87-94DF-F6337725E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074388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5DBC6-8491-41C1-BAE5-D274AD976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1401FE-CA2F-4A23-BF36-F6DEDAF10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EC78A2-938F-4005-984B-B81CE7DD9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0D24E0-63EA-4B97-ABF5-B22C37D19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6554691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08F139-5F5A-4BF6-AED9-3E5552DD1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4F53C2-8D36-4DA6-BEDC-51AD85235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002100-C68B-4A05-B496-59D50EF24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9335357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AFEFC-83B4-4F79-BDE3-408F2C09A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FB465-81CE-4EB6-A5EE-93CC26C75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6FD1D8-D39A-4D16-B106-06AB6FE62E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5A467E-E465-4D77-ABE2-AB5630159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D31E13-4827-4D0C-A2E5-CF26C8CE3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E4E287-5810-4D40-959E-51E7C75CC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4221445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4CC85-0D10-48C3-83E4-1DC43E18F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566901-D50B-4CA3-8FBA-DB5E5FDD54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7706A2-84FA-49FC-B6A0-D000674DE3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85CB66-3B12-406E-91CF-FBDF64FCD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9/8/2022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A9FC29-F536-4CAB-8254-98666D5E1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87AD23-7E06-4A59-A0C9-6E991B2E9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9723552"/>
      </p:ext>
    </p:extLst>
  </p:cSld>
  <p:clrMapOvr>
    <a:masterClrMapping/>
  </p:clrMapOvr>
  <p:transition spd="slow">
    <p:push dir="u"/>
  </p:transition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18FA05-9A83-42F0-B067-653CE72F9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B72A07-4E0E-4813-9833-7051A0F444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30E999-99E1-4E08-974D-CE48A6D996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9/8/2022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E57F4F-DBA7-402C-9270-F166DCE68E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81556D-D200-4BBD-82D9-5441356930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0809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  <p:sldLayoutId id="2147483794" r:id="rId12"/>
  </p:sldLayoutIdLst>
  <p:transition spd="slow">
    <p:push dir="u"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6.wd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.png"/><Relationship Id="rId7" Type="http://schemas.openxmlformats.org/officeDocument/2006/relationships/image" Target="../media/image28.sv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microsoft.com/office/2007/relationships/hdphoto" Target="../media/hdphoto1.wdp"/><Relationship Id="rId9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4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chart" Target="../charts/chart1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5.wdp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>
            <a:extLst>
              <a:ext uri="{FF2B5EF4-FFF2-40B4-BE49-F238E27FC236}">
                <a16:creationId xmlns:a16="http://schemas.microsoft.com/office/drawing/2014/main" id="{23C7D97D-1B17-C4DA-3086-03F90A7C9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2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8" name="Google Shape;108;p18"/>
          <p:cNvSpPr txBox="1">
            <a:spLocks noGrp="1"/>
          </p:cNvSpPr>
          <p:nvPr>
            <p:ph type="ctrTitle"/>
          </p:nvPr>
        </p:nvSpPr>
        <p:spPr>
          <a:xfrm>
            <a:off x="0" y="266700"/>
            <a:ext cx="12344400" cy="2082300"/>
          </a:xfr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lvl="0"/>
            <a:r>
              <a:rPr lang="ru-RU" sz="5400" dirty="0">
                <a:latin typeface="Bahnschrift SemiBold" panose="020B0502040204020203" pitchFamily="34" charset="0"/>
              </a:rPr>
              <a:t>Мир облаков и бизнеса</a:t>
            </a:r>
            <a:br>
              <a:rPr lang="ru-RU" sz="5400" dirty="0">
                <a:latin typeface="Bahnschrift SemiBold" panose="020B0502040204020203" pitchFamily="34" charset="0"/>
              </a:rPr>
            </a:br>
            <a:endParaRPr lang="en-US" sz="5400" dirty="0">
              <a:latin typeface="Bahnschrift SemiBold" panose="020B0502040204020203" pitchFamily="34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078F896-BCE8-41E2-9985-8BDFFAD70A15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137" y="2349000"/>
            <a:ext cx="4320000" cy="2160000"/>
          </a:xfrm>
          <a:prstGeom prst="rect">
            <a:avLst/>
          </a:prstGeom>
          <a:noFill/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F2759E-04CC-40FF-8C44-F39746358C0C}"/>
              </a:ext>
            </a:extLst>
          </p:cNvPr>
          <p:cNvPicPr>
            <a:picLocks noChangeArrowheads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1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5999" y="3429000"/>
            <a:ext cx="4320000" cy="2160000"/>
          </a:xfrm>
          <a:prstGeom prst="rect">
            <a:avLst/>
          </a:prstGeom>
          <a:noFill/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45AD4C-41AE-4E48-B94D-C8A61FC91C39}"/>
              </a:ext>
            </a:extLst>
          </p:cNvPr>
          <p:cNvSpPr txBox="1"/>
          <p:nvPr/>
        </p:nvSpPr>
        <p:spPr>
          <a:xfrm>
            <a:off x="7521162" y="2192470"/>
            <a:ext cx="365960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Bahnschrift Light" panose="020B0502040204020203" pitchFamily="34" charset="0"/>
              </a:rPr>
              <a:t>Современный бизнес -</a:t>
            </a:r>
          </a:p>
          <a:p>
            <a:r>
              <a:rPr lang="ru-RU" sz="3600" dirty="0">
                <a:latin typeface="Bahnschrift Light" panose="020B0502040204020203" pitchFamily="34" charset="0"/>
              </a:rPr>
              <a:t>Агрегация технологий и человеческого потенциала.</a:t>
            </a:r>
          </a:p>
        </p:txBody>
      </p:sp>
      <p:cxnSp>
        <p:nvCxnSpPr>
          <p:cNvPr id="8" name="Google Shape;127;p20">
            <a:extLst>
              <a:ext uri="{FF2B5EF4-FFF2-40B4-BE49-F238E27FC236}">
                <a16:creationId xmlns:a16="http://schemas.microsoft.com/office/drawing/2014/main" id="{330A5E62-D77A-465B-A11A-57CA9D9FF01B}"/>
              </a:ext>
            </a:extLst>
          </p:cNvPr>
          <p:cNvCxnSpPr>
            <a:cxnSpLocks/>
          </p:cNvCxnSpPr>
          <p:nvPr/>
        </p:nvCxnSpPr>
        <p:spPr>
          <a:xfrm>
            <a:off x="846137" y="1636800"/>
            <a:ext cx="10482263" cy="0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31000"/>
              </a:schemeClr>
            </a:outerShdw>
          </a:effectLst>
        </p:spPr>
      </p:cxn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70EFC4EC-7984-4619-7DB8-D4F4F60704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2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1019176" y="933450"/>
            <a:ext cx="5305424" cy="962026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ru-RU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SemiBold" panose="020B0502040204020203" pitchFamily="34" charset="0"/>
              </a:rPr>
              <a:t>Репликация 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SemiBold" panose="020B0502040204020203" pitchFamily="34" charset="0"/>
              </a:rPr>
              <a:t>CML 2</a:t>
            </a:r>
            <a:endParaRPr lang="ru-RU" sz="4000" dirty="0">
              <a:solidFill>
                <a:schemeClr val="tx1">
                  <a:lumMod val="85000"/>
                  <a:lumOff val="15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26" name="Google Shape;126;p20"/>
          <p:cNvSpPr txBox="1">
            <a:spLocks noGrp="1"/>
          </p:cNvSpPr>
          <p:nvPr>
            <p:ph type="body" idx="1"/>
          </p:nvPr>
        </p:nvSpPr>
        <p:spPr>
          <a:xfrm>
            <a:off x="1019174" y="2057399"/>
            <a:ext cx="5915025" cy="424180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8100" indent="0">
              <a:spcBef>
                <a:spcPts val="200"/>
              </a:spcBef>
              <a:buNone/>
            </a:pPr>
            <a:r>
              <a:rPr lang="ru-RU" sz="2000" dirty="0">
                <a:latin typeface="Bahnschrift Light" panose="020B0502040204020203" pitchFamily="34" charset="0"/>
              </a:rPr>
              <a:t>Для успешной репликации требуется</a:t>
            </a:r>
            <a:r>
              <a:rPr lang="en-US" sz="2000" dirty="0">
                <a:latin typeface="Bahnschrift Light" panose="020B0502040204020203" pitchFamily="34" charset="0"/>
              </a:rPr>
              <a:t>:</a:t>
            </a:r>
          </a:p>
          <a:p>
            <a:pPr marL="342900" indent="-342900">
              <a:spcBef>
                <a:spcPts val="200"/>
              </a:spcBef>
              <a:buFont typeface="Wingdings" panose="05000000000000000000" pitchFamily="2" charset="2"/>
              <a:buChar char="§"/>
            </a:pPr>
            <a:r>
              <a:rPr lang="ru-RU" sz="2000" dirty="0">
                <a:latin typeface="Bahnschrift Light" panose="020B0502040204020203" pitchFamily="34" charset="0"/>
              </a:rPr>
              <a:t>Образ копируемой виртуальной машины</a:t>
            </a:r>
            <a:endParaRPr lang="en-US" sz="2000" dirty="0">
              <a:latin typeface="Bahnschrift Light" panose="020B0502040204020203" pitchFamily="34" charset="0"/>
            </a:endParaRPr>
          </a:p>
          <a:p>
            <a:pPr marL="342900" indent="-342900">
              <a:spcBef>
                <a:spcPts val="200"/>
              </a:spcBef>
              <a:buFont typeface="Wingdings" panose="05000000000000000000" pitchFamily="2" charset="2"/>
              <a:buChar char="§"/>
            </a:pPr>
            <a:r>
              <a:rPr lang="ru-RU" sz="2000" dirty="0">
                <a:latin typeface="Bahnschrift Light" panose="020B0502040204020203" pitchFamily="34" charset="0"/>
              </a:rPr>
              <a:t>Уникальный публичный адрес.</a:t>
            </a:r>
          </a:p>
          <a:p>
            <a:pPr marL="342900" indent="-342900">
              <a:spcBef>
                <a:spcPts val="200"/>
              </a:spcBef>
              <a:buFont typeface="Wingdings" panose="05000000000000000000" pitchFamily="2" charset="2"/>
              <a:buChar char="§"/>
            </a:pPr>
            <a:r>
              <a:rPr lang="ru-RU" sz="2000" dirty="0">
                <a:latin typeface="Bahnschrift Light" panose="020B0502040204020203" pitchFamily="34" charset="0"/>
              </a:rPr>
              <a:t>Уникальный приватный адрес.</a:t>
            </a:r>
          </a:p>
          <a:p>
            <a:pPr marL="342900" indent="-342900">
              <a:spcBef>
                <a:spcPts val="200"/>
              </a:spcBef>
              <a:buFont typeface="Wingdings" panose="05000000000000000000" pitchFamily="2" charset="2"/>
              <a:buChar char="§"/>
            </a:pPr>
            <a:r>
              <a:rPr lang="ru-RU" sz="2000" dirty="0">
                <a:latin typeface="Bahnschrift Light" panose="020B0502040204020203" pitchFamily="34" charset="0"/>
              </a:rPr>
              <a:t>Уникальный диск под хранение данных.</a:t>
            </a:r>
          </a:p>
          <a:p>
            <a:pPr marL="342900" indent="-342900">
              <a:spcBef>
                <a:spcPts val="200"/>
              </a:spcBef>
              <a:buFont typeface="Wingdings" panose="05000000000000000000" pitchFamily="2" charset="2"/>
              <a:buChar char="§"/>
            </a:pPr>
            <a:r>
              <a:rPr lang="ru-RU" sz="2000" dirty="0">
                <a:latin typeface="Bahnschrift Light" panose="020B0502040204020203" pitchFamily="34" charset="0"/>
              </a:rPr>
              <a:t>Открытие портов, требуемых для доступа к необходимым данным.</a:t>
            </a:r>
          </a:p>
          <a:p>
            <a:pPr marL="342900" indent="-342900">
              <a:spcBef>
                <a:spcPts val="200"/>
              </a:spcBef>
              <a:buFont typeface="Wingdings" panose="05000000000000000000" pitchFamily="2" charset="2"/>
              <a:buChar char="§"/>
            </a:pPr>
            <a:r>
              <a:rPr lang="ru-RU" sz="2000" dirty="0">
                <a:latin typeface="Bahnschrift Light" panose="020B0502040204020203" pitchFamily="34" charset="0"/>
              </a:rPr>
              <a:t>Переменные для эффективного создания копий.</a:t>
            </a:r>
          </a:p>
          <a:p>
            <a:pPr marL="342900" indent="-342900">
              <a:spcBef>
                <a:spcPts val="200"/>
              </a:spcBef>
              <a:buFont typeface="Wingdings" panose="05000000000000000000" pitchFamily="2" charset="2"/>
              <a:buChar char="§"/>
            </a:pPr>
            <a:r>
              <a:rPr lang="ru-RU" sz="2000" dirty="0">
                <a:latin typeface="Bahnschrift Light" panose="020B0502040204020203" pitchFamily="34" charset="0"/>
              </a:rPr>
              <a:t>Файловый ресурс с переносимыми данными.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ru-RU" sz="2000" dirty="0">
                <a:latin typeface="Bahnschrift Light" panose="020B0502040204020203" pitchFamily="34" charset="0"/>
              </a:rPr>
              <a:t>Могут возникнуть проблемы, если заливать образ не указав в качестве системы </a:t>
            </a:r>
            <a:r>
              <a:rPr lang="en-US" sz="2000" dirty="0">
                <a:latin typeface="Bahnschrift Light" panose="020B0502040204020203" pitchFamily="34" charset="0"/>
              </a:rPr>
              <a:t>Ubuntu 20.04</a:t>
            </a:r>
            <a:r>
              <a:rPr lang="ru-RU" sz="2000" dirty="0">
                <a:latin typeface="Bahnschrift Light" panose="020B0502040204020203" pitchFamily="34" charset="0"/>
              </a:rPr>
              <a:t>, в противном случае образ не запустится. </a:t>
            </a:r>
          </a:p>
        </p:txBody>
      </p:sp>
      <p:cxnSp>
        <p:nvCxnSpPr>
          <p:cNvPr id="127" name="Google Shape;127;p20"/>
          <p:cNvCxnSpPr>
            <a:cxnSpLocks/>
          </p:cNvCxnSpPr>
          <p:nvPr/>
        </p:nvCxnSpPr>
        <p:spPr>
          <a:xfrm>
            <a:off x="1184100" y="1895476"/>
            <a:ext cx="4522108" cy="0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0430BD3D-E2CF-4D54-9D8B-394DBDA723A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7" t="1882" r="5455" b="2002"/>
          <a:stretch/>
        </p:blipFill>
        <p:spPr>
          <a:xfrm>
            <a:off x="7685989" y="1075835"/>
            <a:ext cx="3387900" cy="486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5511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70EFC4EC-7984-4619-7DB8-D4F4F60704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2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911923" y="754743"/>
            <a:ext cx="6445189" cy="1369022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SemiBold" panose="020B0502040204020203" pitchFamily="34" charset="0"/>
              </a:rPr>
              <a:t>CML </a:t>
            </a:r>
            <a:r>
              <a:rPr lang="ru-RU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SemiBold" panose="020B0502040204020203" pitchFamily="34" charset="0"/>
              </a:rPr>
              <a:t>локально и в облаке</a:t>
            </a:r>
          </a:p>
        </p:txBody>
      </p:sp>
      <p:sp>
        <p:nvSpPr>
          <p:cNvPr id="126" name="Google Shape;126;p20"/>
          <p:cNvSpPr txBox="1">
            <a:spLocks noGrp="1"/>
          </p:cNvSpPr>
          <p:nvPr>
            <p:ph type="body" idx="1"/>
          </p:nvPr>
        </p:nvSpPr>
        <p:spPr>
          <a:xfrm>
            <a:off x="923636" y="1435101"/>
            <a:ext cx="6010563" cy="486409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8100" indent="0">
              <a:spcBef>
                <a:spcPts val="200"/>
              </a:spcBef>
              <a:buNone/>
            </a:pPr>
            <a:r>
              <a:rPr lang="ru-RU" sz="2000" dirty="0">
                <a:latin typeface="Bahnschrift Light" panose="020B0502040204020203" pitchFamily="34" charset="0"/>
              </a:rPr>
              <a:t>. </a:t>
            </a:r>
          </a:p>
        </p:txBody>
      </p:sp>
      <p:cxnSp>
        <p:nvCxnSpPr>
          <p:cNvPr id="127" name="Google Shape;127;p20"/>
          <p:cNvCxnSpPr>
            <a:cxnSpLocks/>
          </p:cNvCxnSpPr>
          <p:nvPr/>
        </p:nvCxnSpPr>
        <p:spPr>
          <a:xfrm>
            <a:off x="1104900" y="1898937"/>
            <a:ext cx="5900679" cy="1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0948F6A-FEDC-4D2A-BFDB-F2C45A2A78A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80378"/>
          <a:stretch/>
        </p:blipFill>
        <p:spPr>
          <a:xfrm>
            <a:off x="7869295" y="3033942"/>
            <a:ext cx="3282514" cy="42600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15E962C-3153-44CD-AEDF-48DA4C895A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57835" y="3757850"/>
            <a:ext cx="3273810" cy="217108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B1ECF87-5037-44F5-9DE2-0DAC07717C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69295" y="5612499"/>
            <a:ext cx="3262349" cy="686701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2643C07-6CA4-4638-BA27-C770034E763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57835" y="929633"/>
            <a:ext cx="3293974" cy="2104308"/>
          </a:xfrm>
          <a:prstGeom prst="rect">
            <a:avLst/>
          </a:prstGeom>
        </p:spPr>
      </p:pic>
      <p:sp>
        <p:nvSpPr>
          <p:cNvPr id="16" name="Google Shape;126;p20">
            <a:extLst>
              <a:ext uri="{FF2B5EF4-FFF2-40B4-BE49-F238E27FC236}">
                <a16:creationId xmlns:a16="http://schemas.microsoft.com/office/drawing/2014/main" id="{CFA0D473-BEBB-41A8-AAAF-5606FD536CD9}"/>
              </a:ext>
            </a:extLst>
          </p:cNvPr>
          <p:cNvSpPr txBox="1">
            <a:spLocks/>
          </p:cNvSpPr>
          <p:nvPr/>
        </p:nvSpPr>
        <p:spPr>
          <a:xfrm>
            <a:off x="923636" y="2057399"/>
            <a:ext cx="6081944" cy="42418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457200" lvl="0" indent="-4191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 panose="020B0604020202020204" pitchFamily="34" charset="0"/>
              <a:buChar char="●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419100" algn="l" defTabSz="914400" rtl="0" eaLnBrk="1" latinLnBrk="0" hangingPunct="1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SzPts val="3000"/>
              <a:buFont typeface="Arial" panose="020B0604020202020204" pitchFamily="34" charset="0"/>
              <a:buChar char="○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419100" algn="l" defTabSz="914400" rtl="0" eaLnBrk="1" latinLnBrk="0" hangingPunct="1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SzPts val="30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419100" algn="l" defTabSz="914400" rtl="0" eaLnBrk="1" latinLnBrk="0" hangingPunct="1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SzPts val="30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419100" algn="l" defTabSz="914400" rtl="0" eaLnBrk="1" latinLnBrk="0" hangingPunct="1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SzPts val="30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419100" algn="l" defTabSz="914400" rtl="0" eaLnBrk="1" latinLnBrk="0" hangingPunct="1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SzPts val="30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419100" algn="l" defTabSz="914400" rtl="0" eaLnBrk="1" latinLnBrk="0" hangingPunct="1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SzPts val="30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419100" algn="l" defTabSz="914400" rtl="0" eaLnBrk="1" latinLnBrk="0" hangingPunct="1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SzPts val="30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419100" algn="l" defTabSz="914400" rtl="0" eaLnBrk="1" latinLnBrk="0" hangingPunct="1">
              <a:lnSpc>
                <a:spcPct val="90000"/>
              </a:lnSpc>
              <a:spcBef>
                <a:spcPts val="2100"/>
              </a:spcBef>
              <a:spcAft>
                <a:spcPts val="2100"/>
              </a:spcAft>
              <a:buSzPts val="30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 indent="0">
              <a:spcBef>
                <a:spcPts val="200"/>
              </a:spcBef>
              <a:buNone/>
            </a:pPr>
            <a:r>
              <a:rPr lang="ru-RU" dirty="0">
                <a:latin typeface="Bahnschrift Light" panose="020B0502040204020203" pitchFamily="34" charset="0"/>
              </a:rPr>
              <a:t>Независимо от местоположения виртуальной машины или от платформы виртуализации, </a:t>
            </a:r>
            <a:r>
              <a:rPr lang="en-US" dirty="0">
                <a:latin typeface="Bahnschrift Light" panose="020B0502040204020203" pitchFamily="34" charset="0"/>
              </a:rPr>
              <a:t>CML</a:t>
            </a:r>
            <a:r>
              <a:rPr lang="ru-RU" dirty="0">
                <a:latin typeface="Bahnschrift Light" panose="020B0502040204020203" pitchFamily="34" charset="0"/>
              </a:rPr>
              <a:t> требует только вычислительные мощности для минимального запуска.</a:t>
            </a:r>
          </a:p>
          <a:p>
            <a:pPr marL="38100" indent="0">
              <a:spcBef>
                <a:spcPts val="200"/>
              </a:spcBef>
              <a:buNone/>
            </a:pPr>
            <a:r>
              <a:rPr lang="ru-RU" dirty="0">
                <a:latin typeface="Bahnschrift Light" panose="020B0502040204020203" pitchFamily="34" charset="0"/>
              </a:rPr>
              <a:t>Рисунки демонстрируют пример, где </a:t>
            </a:r>
            <a:r>
              <a:rPr lang="en-US" dirty="0">
                <a:latin typeface="Bahnschrift Light" panose="020B0502040204020203" pitchFamily="34" charset="0"/>
              </a:rPr>
              <a:t>CML </a:t>
            </a:r>
            <a:r>
              <a:rPr lang="ru-RU" dirty="0">
                <a:latin typeface="Bahnschrift Light" panose="020B0502040204020203" pitchFamily="34" charset="0"/>
              </a:rPr>
              <a:t>запущен в </a:t>
            </a:r>
            <a:r>
              <a:rPr lang="en-US" dirty="0">
                <a:latin typeface="Bahnschrift Light" panose="020B0502040204020203" pitchFamily="34" charset="0"/>
              </a:rPr>
              <a:t>Google Cloud </a:t>
            </a:r>
            <a:r>
              <a:rPr lang="ru-RU" dirty="0">
                <a:latin typeface="Bahnschrift Light" panose="020B0502040204020203" pitchFamily="34" charset="0"/>
              </a:rPr>
              <a:t>и </a:t>
            </a:r>
            <a:r>
              <a:rPr lang="en-US" dirty="0">
                <a:latin typeface="Bahnschrift Light" panose="020B0502040204020203" pitchFamily="34" charset="0"/>
              </a:rPr>
              <a:t>Vmware.</a:t>
            </a:r>
            <a:endParaRPr lang="ru-RU" dirty="0"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883775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E8F3CBF7-FB2B-C65D-870E-A4E1920F40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2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1019175" y="977901"/>
            <a:ext cx="6038849" cy="917575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dirty="0">
                <a:latin typeface="Bahnschrift SemiBold" panose="020B0502040204020203" pitchFamily="34" charset="0"/>
                <a:ea typeface="Adobe Fan Heiti Std B" panose="020B0700000000000000" pitchFamily="34" charset="-128"/>
              </a:rPr>
              <a:t>Выбор конфигурации</a:t>
            </a:r>
            <a:endParaRPr sz="3200" dirty="0">
              <a:latin typeface="Bahnschrift SemiBold" panose="020B0502040204020203" pitchFamily="34" charset="0"/>
              <a:ea typeface="Adobe Fan Heiti Std B" panose="020B0700000000000000" pitchFamily="34" charset="-128"/>
            </a:endParaRPr>
          </a:p>
        </p:txBody>
      </p:sp>
      <p:sp>
        <p:nvSpPr>
          <p:cNvPr id="126" name="Google Shape;126;p20"/>
          <p:cNvSpPr txBox="1">
            <a:spLocks noGrp="1"/>
          </p:cNvSpPr>
          <p:nvPr>
            <p:ph type="body" idx="1"/>
          </p:nvPr>
        </p:nvSpPr>
        <p:spPr>
          <a:xfrm>
            <a:off x="1019174" y="1895475"/>
            <a:ext cx="6339988" cy="429577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8100" indent="0">
              <a:buNone/>
            </a:pPr>
            <a:r>
              <a:rPr lang="ru-RU" sz="2000" dirty="0">
                <a:latin typeface="Bahnschrift Light" panose="020B0502040204020203" pitchFamily="34" charset="0"/>
              </a:rPr>
              <a:t>Как уже говорилось ранее, для </a:t>
            </a:r>
            <a:r>
              <a:rPr lang="en-US" sz="2000" dirty="0">
                <a:latin typeface="Bahnschrift Light" panose="020B0502040204020203" pitchFamily="34" charset="0"/>
              </a:rPr>
              <a:t>CML </a:t>
            </a:r>
            <a:r>
              <a:rPr lang="ru-RU" sz="2000" dirty="0">
                <a:latin typeface="Bahnschrift Light" panose="020B0502040204020203" pitchFamily="34" charset="0"/>
              </a:rPr>
              <a:t>требуется минимум 2 ядра процессора, 8 гб ОЗУ и 32 гб ПЗУ.</a:t>
            </a:r>
          </a:p>
          <a:p>
            <a:pPr marL="38100" indent="0">
              <a:buNone/>
            </a:pPr>
            <a:r>
              <a:rPr lang="ru-RU" sz="2000" dirty="0">
                <a:latin typeface="Bahnschrift Light" panose="020B0502040204020203" pitchFamily="34" charset="0"/>
              </a:rPr>
              <a:t>В </a:t>
            </a:r>
            <a:r>
              <a:rPr lang="en-US" sz="2000" dirty="0">
                <a:latin typeface="Bahnschrift Light" panose="020B0502040204020203" pitchFamily="34" charset="0"/>
              </a:rPr>
              <a:t>Google Cloud </a:t>
            </a:r>
            <a:r>
              <a:rPr lang="ru-RU" sz="2000" dirty="0">
                <a:latin typeface="Bahnschrift Light" panose="020B0502040204020203" pitchFamily="34" charset="0"/>
              </a:rPr>
              <a:t>данным характеристикам соответствует тип виртуальной машины </a:t>
            </a:r>
            <a:r>
              <a:rPr lang="en-US" sz="2000" dirty="0">
                <a:latin typeface="Bahnschrift Light" panose="020B0502040204020203" pitchFamily="34" charset="0"/>
              </a:rPr>
              <a:t>e2-standart-2</a:t>
            </a:r>
            <a:r>
              <a:rPr lang="ru-RU" sz="2000" dirty="0">
                <a:latin typeface="Bahnschrift Light" panose="020B0502040204020203" pitchFamily="34" charset="0"/>
              </a:rPr>
              <a:t>, такой вариант с 35 гб ПЗУ будет стоить $52.42, или же 3191,06 р.</a:t>
            </a:r>
          </a:p>
          <a:p>
            <a:pPr marL="38100" indent="0">
              <a:buNone/>
            </a:pPr>
            <a:r>
              <a:rPr lang="ru-RU" sz="2000" dirty="0">
                <a:latin typeface="Bahnschrift Light" panose="020B0502040204020203" pitchFamily="34" charset="0"/>
              </a:rPr>
              <a:t>Если планируется загружать </a:t>
            </a:r>
            <a:r>
              <a:rPr lang="en-US" sz="2000" dirty="0">
                <a:latin typeface="Bahnschrift Light" panose="020B0502040204020203" pitchFamily="34" charset="0"/>
              </a:rPr>
              <a:t>CML</a:t>
            </a:r>
            <a:r>
              <a:rPr lang="ru-RU" sz="2000" dirty="0">
                <a:latin typeface="Bahnschrift Light" panose="020B0502040204020203" pitchFamily="34" charset="0"/>
              </a:rPr>
              <a:t> по максимуму, можно выбрать тип виртуальной машины с 4 </a:t>
            </a:r>
            <a:r>
              <a:rPr lang="en-US" sz="2000" dirty="0">
                <a:latin typeface="Bahnschrift Light" panose="020B0502040204020203" pitchFamily="34" charset="0"/>
              </a:rPr>
              <a:t>vCPU</a:t>
            </a:r>
            <a:r>
              <a:rPr lang="ru-RU" sz="2000" dirty="0">
                <a:latin typeface="Bahnschrift Light" panose="020B0502040204020203" pitchFamily="34" charset="0"/>
              </a:rPr>
              <a:t> и </a:t>
            </a:r>
            <a:r>
              <a:rPr lang="en-US" sz="2000" dirty="0">
                <a:latin typeface="Bahnschrift Light" panose="020B0502040204020203" pitchFamily="34" charset="0"/>
              </a:rPr>
              <a:t>16 </a:t>
            </a:r>
            <a:r>
              <a:rPr lang="ru-RU" sz="2000" dirty="0">
                <a:latin typeface="Bahnschrift Light" panose="020B0502040204020203" pitchFamily="34" charset="0"/>
              </a:rPr>
              <a:t>гб ОЗУ, такой вариант с 35 гб ПЗУ будет уже стоить $101.34, или же 6169,06 р.</a:t>
            </a:r>
          </a:p>
          <a:p>
            <a:pPr marL="38100" indent="0">
              <a:buNone/>
            </a:pPr>
            <a:r>
              <a:rPr lang="ru-RU" sz="2000" dirty="0">
                <a:latin typeface="Bahnschrift Light" panose="020B0502040204020203" pitchFamily="34" charset="0"/>
              </a:rPr>
              <a:t>Выбор конфигурации состоит в том, чтобы выбрать тип виртуальной машины, количество ПЗУ, сеть, образ системы или диск.</a:t>
            </a:r>
          </a:p>
          <a:p>
            <a:pPr marL="38100" indent="0">
              <a:buNone/>
            </a:pPr>
            <a:r>
              <a:rPr lang="ru-RU" sz="2000" dirty="0">
                <a:latin typeface="Bahnschrift Light" panose="020B0502040204020203" pitchFamily="34" charset="0"/>
              </a:rPr>
              <a:t>Так же можно выбрать произвольную конфигурацию</a:t>
            </a:r>
            <a:r>
              <a:rPr lang="en-US" sz="2000" dirty="0">
                <a:latin typeface="Bahnschrift Light" panose="020B0502040204020203" pitchFamily="34" charset="0"/>
              </a:rPr>
              <a:t>.</a:t>
            </a:r>
            <a:endParaRPr lang="ru-RU" sz="2000" dirty="0">
              <a:latin typeface="Bahnschrift Light" panose="020B0502040204020203" pitchFamily="34" charset="0"/>
            </a:endParaRPr>
          </a:p>
        </p:txBody>
      </p:sp>
      <p:cxnSp>
        <p:nvCxnSpPr>
          <p:cNvPr id="127" name="Google Shape;127;p20"/>
          <p:cNvCxnSpPr>
            <a:cxnSpLocks/>
          </p:cNvCxnSpPr>
          <p:nvPr/>
        </p:nvCxnSpPr>
        <p:spPr>
          <a:xfrm>
            <a:off x="1184100" y="1895476"/>
            <a:ext cx="5483400" cy="0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C700FFD-5B59-4A13-A642-3C0C05243B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5508" y="1895475"/>
            <a:ext cx="4050009" cy="1498355"/>
          </a:xfrm>
          <a:prstGeom prst="rect">
            <a:avLst/>
          </a:prstGeom>
          <a:ln w="25400">
            <a:solidFill>
              <a:schemeClr val="bg1">
                <a:lumMod val="9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84F7A8-907B-4B82-B1AC-6952A724B05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6080"/>
                    </a14:imgEffect>
                    <a14:imgEffect>
                      <a14:brightnessContrast bright="33000"/>
                    </a14:imgEffect>
                  </a14:imgLayer>
                </a14:imgProps>
              </a:ext>
            </a:extLst>
          </a:blip>
          <a:srcRect l="9859" t="42955" r="23348" b="3651"/>
          <a:stretch/>
        </p:blipFill>
        <p:spPr>
          <a:xfrm>
            <a:off x="7525507" y="3532497"/>
            <a:ext cx="4050009" cy="1617930"/>
          </a:xfrm>
          <a:prstGeom prst="rect">
            <a:avLst/>
          </a:prstGeom>
          <a:ln w="25400">
            <a:noFill/>
          </a:ln>
        </p:spPr>
      </p:pic>
    </p:spTree>
    <p:extLst>
      <p:ext uri="{BB962C8B-B14F-4D97-AF65-F5344CB8AC3E}">
        <p14:creationId xmlns:p14="http://schemas.microsoft.com/office/powerpoint/2010/main" val="398136560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4">
            <a:extLst>
              <a:ext uri="{FF2B5EF4-FFF2-40B4-BE49-F238E27FC236}">
                <a16:creationId xmlns:a16="http://schemas.microsoft.com/office/drawing/2014/main" id="{2DACC2EE-FCD7-4439-A85C-9B754E94F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2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1019175" y="571501"/>
            <a:ext cx="6038849" cy="1323975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dirty="0">
                <a:latin typeface="Bahnschrift SemiBold" panose="020B0502040204020203" pitchFamily="34" charset="0"/>
                <a:ea typeface="Adobe Fan Heiti Std B" panose="020B0700000000000000" pitchFamily="34" charset="-128"/>
              </a:rPr>
              <a:t>Поддержка сценариев использования</a:t>
            </a:r>
            <a:endParaRPr sz="3200" dirty="0">
              <a:latin typeface="Bahnschrift SemiBold" panose="020B0502040204020203" pitchFamily="34" charset="0"/>
              <a:ea typeface="Adobe Fan Heiti Std B" panose="020B0700000000000000" pitchFamily="34" charset="-128"/>
            </a:endParaRPr>
          </a:p>
        </p:txBody>
      </p:sp>
      <p:sp>
        <p:nvSpPr>
          <p:cNvPr id="126" name="Google Shape;126;p20"/>
          <p:cNvSpPr txBox="1">
            <a:spLocks noGrp="1"/>
          </p:cNvSpPr>
          <p:nvPr>
            <p:ph type="body" idx="1"/>
          </p:nvPr>
        </p:nvSpPr>
        <p:spPr>
          <a:xfrm>
            <a:off x="1019174" y="2057400"/>
            <a:ext cx="6219826" cy="413385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8100" indent="0">
              <a:buNone/>
            </a:pPr>
            <a:r>
              <a:rPr lang="ru-RU" sz="2000" dirty="0">
                <a:latin typeface="Bahnschrift Light" panose="020B0502040204020203" pitchFamily="34" charset="0"/>
              </a:rPr>
              <a:t>Для успешного запуска и поддержки скрипта, необходим ключ аккаунта, который позволит </a:t>
            </a:r>
            <a:r>
              <a:rPr lang="en-US" sz="2000" dirty="0">
                <a:latin typeface="Bahnschrift Light" panose="020B0502040204020203" pitchFamily="34" charset="0"/>
              </a:rPr>
              <a:t>Terraform </a:t>
            </a:r>
            <a:r>
              <a:rPr lang="ru-RU" sz="2000" dirty="0">
                <a:latin typeface="Bahnschrift Light" panose="020B0502040204020203" pitchFamily="34" charset="0"/>
              </a:rPr>
              <a:t>взаимодействовать с проектом.</a:t>
            </a:r>
          </a:p>
          <a:p>
            <a:pPr marL="38100" indent="0">
              <a:buNone/>
            </a:pPr>
            <a:r>
              <a:rPr lang="ru-RU" sz="2000" dirty="0">
                <a:latin typeface="Bahnschrift Light" panose="020B0502040204020203" pitchFamily="34" charset="0"/>
              </a:rPr>
              <a:t>В плане поддержки, создаются переменные, которые ставим в дефолтные значения, но при необходимости их можно изменить или сделать плавающими.</a:t>
            </a:r>
          </a:p>
          <a:p>
            <a:pPr marL="38100" indent="0">
              <a:buNone/>
            </a:pPr>
            <a:r>
              <a:rPr lang="ru-RU" sz="2000" dirty="0">
                <a:latin typeface="Bahnschrift Light" panose="020B0502040204020203" pitchFamily="34" charset="0"/>
              </a:rPr>
              <a:t>Такие переменные как</a:t>
            </a:r>
            <a:r>
              <a:rPr lang="en-US" sz="2000" dirty="0">
                <a:latin typeface="Bahnschrift Light" panose="020B0502040204020203" pitchFamily="34" charset="0"/>
              </a:rPr>
              <a:t>:</a:t>
            </a:r>
            <a:r>
              <a:rPr lang="ru-RU" sz="2000" dirty="0">
                <a:latin typeface="Bahnschrift Light" panose="020B0502040204020203" pitchFamily="34" charset="0"/>
              </a:rPr>
              <a:t> Количество виртуальных машин, регион, зона, имя вертуальной машины, необходимо прописать, чтобы в дальнейшем, сменить регион, количество инстансов и так далее.</a:t>
            </a:r>
          </a:p>
          <a:p>
            <a:pPr marL="38100" indent="0">
              <a:buNone/>
            </a:pPr>
            <a:r>
              <a:rPr lang="ru-RU" sz="2000" dirty="0">
                <a:latin typeface="Bahnschrift Light" panose="020B0502040204020203" pitchFamily="34" charset="0"/>
              </a:rPr>
              <a:t>Так же важно оставлять данные вывода, например адресов или данных о входе.</a:t>
            </a:r>
          </a:p>
        </p:txBody>
      </p:sp>
      <p:cxnSp>
        <p:nvCxnSpPr>
          <p:cNvPr id="127" name="Google Shape;127;p20"/>
          <p:cNvCxnSpPr>
            <a:cxnSpLocks/>
          </p:cNvCxnSpPr>
          <p:nvPr/>
        </p:nvCxnSpPr>
        <p:spPr>
          <a:xfrm>
            <a:off x="1184100" y="1895476"/>
            <a:ext cx="5483400" cy="0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F1800EF3-2F0E-4914-B647-31A9E896AA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78969" y="1895476"/>
            <a:ext cx="1900263" cy="660749"/>
          </a:xfrm>
          <a:prstGeom prst="rect">
            <a:avLst/>
          </a:prstGeom>
          <a:ln w="25400"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0AE295-1CD0-4253-8A14-1130D12830A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90" r="7278"/>
          <a:stretch/>
        </p:blipFill>
        <p:spPr>
          <a:xfrm>
            <a:off x="7607891" y="1895476"/>
            <a:ext cx="1825985" cy="660749"/>
          </a:xfrm>
          <a:prstGeom prst="rect">
            <a:avLst/>
          </a:prstGeom>
          <a:ln w="25400"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24E0ACD-4646-4035-BF63-3C6615D577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07891" y="2699427"/>
            <a:ext cx="3871341" cy="2833872"/>
          </a:xfrm>
          <a:prstGeom prst="rect">
            <a:avLst/>
          </a:prstGeom>
          <a:ln w="25400">
            <a:noFill/>
          </a:ln>
        </p:spPr>
      </p:pic>
    </p:spTree>
    <p:extLst>
      <p:ext uri="{BB962C8B-B14F-4D97-AF65-F5344CB8AC3E}">
        <p14:creationId xmlns:p14="http://schemas.microsoft.com/office/powerpoint/2010/main" val="641803972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2057EBEB-D746-586D-88F5-5F888FB0B9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2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1019175" y="1182254"/>
            <a:ext cx="6038849" cy="713221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dirty="0">
                <a:latin typeface="Bahnschrift SemiBold" panose="020B0502040204020203" pitchFamily="34" charset="0"/>
                <a:ea typeface="Adobe Fan Heiti Std B" panose="020B0700000000000000" pitchFamily="34" charset="-128"/>
              </a:rPr>
              <a:t>Сетевая</a:t>
            </a:r>
            <a:r>
              <a:rPr lang="ru-RU" sz="3200" dirty="0">
                <a:latin typeface="Bahnschrift SemiBold" panose="020B0502040204020203" pitchFamily="34" charset="0"/>
                <a:ea typeface="Adobe Fan Heiti Std B" panose="020B0700000000000000" pitchFamily="34" charset="-128"/>
              </a:rPr>
              <a:t> </a:t>
            </a:r>
            <a:r>
              <a:rPr lang="ru-RU" sz="4000" dirty="0">
                <a:latin typeface="Bahnschrift SemiBold" panose="020B0502040204020203" pitchFamily="34" charset="0"/>
                <a:ea typeface="Adobe Fan Heiti Std B" panose="020B0700000000000000" pitchFamily="34" charset="-128"/>
              </a:rPr>
              <a:t>связность</a:t>
            </a:r>
            <a:endParaRPr sz="3200" dirty="0">
              <a:latin typeface="Bahnschrift SemiBold" panose="020B0502040204020203" pitchFamily="34" charset="0"/>
              <a:ea typeface="Adobe Fan Heiti Std B" panose="020B0700000000000000" pitchFamily="34" charset="-128"/>
            </a:endParaRPr>
          </a:p>
        </p:txBody>
      </p:sp>
      <p:sp>
        <p:nvSpPr>
          <p:cNvPr id="126" name="Google Shape;126;p20"/>
          <p:cNvSpPr txBox="1">
            <a:spLocks noGrp="1"/>
          </p:cNvSpPr>
          <p:nvPr>
            <p:ph type="body" idx="1"/>
          </p:nvPr>
        </p:nvSpPr>
        <p:spPr>
          <a:xfrm>
            <a:off x="1019175" y="2057400"/>
            <a:ext cx="6369916" cy="427874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8100" indent="0">
              <a:buNone/>
            </a:pPr>
            <a:r>
              <a:rPr lang="ru-RU" sz="2000" dirty="0">
                <a:latin typeface="Bahnschrift Light" panose="020B0502040204020203" pitchFamily="34" charset="0"/>
              </a:rPr>
              <a:t>При написании скрипта развёртывания виртуальных машин не обойтись без сетевой связности, в </a:t>
            </a:r>
            <a:r>
              <a:rPr lang="en-US" sz="2000" dirty="0">
                <a:latin typeface="Bahnschrift Light" panose="020B0502040204020203" pitchFamily="34" charset="0"/>
              </a:rPr>
              <a:t>Google Cloud </a:t>
            </a:r>
            <a:r>
              <a:rPr lang="ru-RU" sz="2000" dirty="0">
                <a:latin typeface="Bahnschrift Light" panose="020B0502040204020203" pitchFamily="34" charset="0"/>
              </a:rPr>
              <a:t>получения адреса является задачей в </a:t>
            </a:r>
            <a:r>
              <a:rPr lang="en-US" sz="2000" dirty="0">
                <a:latin typeface="Bahnschrift Light" panose="020B0502040204020203" pitchFamily="34" charset="0"/>
              </a:rPr>
              <a:t>“</a:t>
            </a:r>
            <a:r>
              <a:rPr lang="ru-RU" sz="2000" dirty="0">
                <a:latin typeface="Bahnschrift Light" panose="020B0502040204020203" pitchFamily="34" charset="0"/>
              </a:rPr>
              <a:t>три строки</a:t>
            </a:r>
            <a:r>
              <a:rPr lang="en-US" sz="2000" dirty="0">
                <a:latin typeface="Bahnschrift Light" panose="020B0502040204020203" pitchFamily="34" charset="0"/>
              </a:rPr>
              <a:t>”</a:t>
            </a:r>
            <a:r>
              <a:rPr lang="ru-RU" sz="2000" dirty="0">
                <a:latin typeface="Bahnschrift Light" panose="020B0502040204020203" pitchFamily="34" charset="0"/>
              </a:rPr>
              <a:t>.</a:t>
            </a:r>
          </a:p>
          <a:p>
            <a:pPr marL="38100" indent="0">
              <a:buNone/>
            </a:pPr>
            <a:r>
              <a:rPr lang="ru-RU" sz="2000" dirty="0">
                <a:latin typeface="Bahnschrift Light" panose="020B0502040204020203" pitchFamily="34" charset="0"/>
              </a:rPr>
              <a:t>Получить адрес это хорошо, но что на счёт доступности?</a:t>
            </a:r>
          </a:p>
          <a:p>
            <a:pPr marL="38100" indent="0">
              <a:buNone/>
            </a:pPr>
            <a:r>
              <a:rPr lang="ru-RU" sz="2000" dirty="0">
                <a:latin typeface="Bahnschrift Light" panose="020B0502040204020203" pitchFamily="34" charset="0"/>
              </a:rPr>
              <a:t>В </a:t>
            </a:r>
            <a:r>
              <a:rPr lang="en-US" sz="2000" dirty="0">
                <a:latin typeface="Bahnschrift Light" panose="020B0502040204020203" pitchFamily="34" charset="0"/>
              </a:rPr>
              <a:t>Google Cloud </a:t>
            </a:r>
            <a:r>
              <a:rPr lang="ru-RU" sz="2000" dirty="0">
                <a:latin typeface="Bahnschrift Light" panose="020B0502040204020203" pitchFamily="34" charset="0"/>
              </a:rPr>
              <a:t>как и во многих других облачных системах, есть внутренний файрволл, который с помощью правил и тегов разрешает или запрещает проход определенного трафика.</a:t>
            </a:r>
          </a:p>
          <a:p>
            <a:pPr marL="38100" indent="0">
              <a:buNone/>
            </a:pPr>
            <a:r>
              <a:rPr lang="ru-RU" sz="2000" dirty="0">
                <a:latin typeface="Bahnschrift Light" panose="020B0502040204020203" pitchFamily="34" charset="0"/>
              </a:rPr>
              <a:t>Для </a:t>
            </a:r>
            <a:r>
              <a:rPr lang="en-US" sz="2000" dirty="0">
                <a:latin typeface="Bahnschrift Light" panose="020B0502040204020203" pitchFamily="34" charset="0"/>
              </a:rPr>
              <a:t>CML</a:t>
            </a:r>
            <a:r>
              <a:rPr lang="ru-RU" sz="2000" dirty="0">
                <a:latin typeface="Bahnschrift Light" panose="020B0502040204020203" pitchFamily="34" charset="0"/>
              </a:rPr>
              <a:t> требуется открыть порты</a:t>
            </a:r>
            <a:r>
              <a:rPr lang="en-US" sz="2000" dirty="0">
                <a:latin typeface="Bahnschrift Light" panose="020B0502040204020203" pitchFamily="34" charset="0"/>
              </a:rPr>
              <a:t>:</a:t>
            </a:r>
          </a:p>
          <a:p>
            <a:pPr marL="3810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443 </a:t>
            </a:r>
            <a:r>
              <a:rPr lang="ru-RU" sz="2000" dirty="0">
                <a:latin typeface="Bahnschrift Light" panose="020B0502040204020203" pitchFamily="34" charset="0"/>
              </a:rPr>
              <a:t>– Веб консоль </a:t>
            </a:r>
            <a:r>
              <a:rPr lang="en-US" sz="2000" dirty="0">
                <a:latin typeface="Bahnschrift Light" panose="020B0502040204020203" pitchFamily="34" charset="0"/>
              </a:rPr>
              <a:t>CML</a:t>
            </a:r>
            <a:r>
              <a:rPr lang="ru-RU" sz="2000" dirty="0">
                <a:latin typeface="Bahnschrift Light" panose="020B0502040204020203" pitchFamily="34" charset="0"/>
              </a:rPr>
              <a:t>.</a:t>
            </a:r>
          </a:p>
          <a:p>
            <a:pPr marL="38100" indent="0">
              <a:buNone/>
            </a:pPr>
            <a:r>
              <a:rPr lang="ru-RU" sz="2000" dirty="0">
                <a:latin typeface="Bahnschrift Light" panose="020B0502040204020203" pitchFamily="34" charset="0"/>
              </a:rPr>
              <a:t>9090 – Веб консоль </a:t>
            </a:r>
            <a:r>
              <a:rPr lang="en-US" sz="2000" dirty="0">
                <a:latin typeface="Bahnschrift Light" panose="020B0502040204020203" pitchFamily="34" charset="0"/>
              </a:rPr>
              <a:t>Ubuntu</a:t>
            </a:r>
            <a:r>
              <a:rPr lang="ru-RU" sz="2000" dirty="0">
                <a:latin typeface="Bahnschrift Light" panose="020B0502040204020203" pitchFamily="34" charset="0"/>
              </a:rPr>
              <a:t>.</a:t>
            </a:r>
            <a:endParaRPr lang="en-US" sz="2000" dirty="0">
              <a:latin typeface="Bahnschrift Light" panose="020B0502040204020203" pitchFamily="34" charset="0"/>
            </a:endParaRPr>
          </a:p>
          <a:p>
            <a:pPr marL="38100" indent="0">
              <a:buNone/>
            </a:pPr>
            <a:r>
              <a:rPr lang="ru-RU" sz="2000" dirty="0">
                <a:latin typeface="Bahnschrift Light" panose="020B0502040204020203" pitchFamily="34" charset="0"/>
              </a:rPr>
              <a:t>22 – Для доступа к </a:t>
            </a:r>
            <a:r>
              <a:rPr lang="en-US" sz="2000" dirty="0">
                <a:latin typeface="Bahnschrift Light" panose="020B0502040204020203" pitchFamily="34" charset="0"/>
              </a:rPr>
              <a:t>CML </a:t>
            </a:r>
            <a:r>
              <a:rPr lang="ru-RU" sz="2000" dirty="0">
                <a:latin typeface="Bahnschrift Light" panose="020B0502040204020203" pitchFamily="34" charset="0"/>
              </a:rPr>
              <a:t>без графики.</a:t>
            </a:r>
          </a:p>
          <a:p>
            <a:pPr marL="38100" indent="0">
              <a:buNone/>
            </a:pPr>
            <a:endParaRPr lang="ru-RU" sz="2000" dirty="0">
              <a:latin typeface="Bahnschrift Light" panose="020B0502040204020203" pitchFamily="34" charset="0"/>
            </a:endParaRPr>
          </a:p>
        </p:txBody>
      </p:sp>
      <p:cxnSp>
        <p:nvCxnSpPr>
          <p:cNvPr id="127" name="Google Shape;127;p20"/>
          <p:cNvCxnSpPr>
            <a:cxnSpLocks/>
          </p:cNvCxnSpPr>
          <p:nvPr/>
        </p:nvCxnSpPr>
        <p:spPr>
          <a:xfrm flipV="1">
            <a:off x="1184100" y="1895475"/>
            <a:ext cx="4560918" cy="1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71C1BC5-5622-4DEA-AFB6-8462F0E645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8651" y="1459407"/>
            <a:ext cx="3474174" cy="1168247"/>
          </a:xfrm>
          <a:prstGeom prst="rect">
            <a:avLst/>
          </a:prstGeom>
          <a:noFill/>
          <a:ln w="25400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853C8F-6114-4BDA-A9B0-B9D3A4E6E2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98651" y="2703273"/>
            <a:ext cx="3521653" cy="947540"/>
          </a:xfrm>
          <a:prstGeom prst="rect">
            <a:avLst/>
          </a:prstGeom>
          <a:ln w="25400"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4FC3570-7B22-4B46-AB90-DB2BDDC8CE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98652" y="3726432"/>
            <a:ext cx="3521653" cy="2258838"/>
          </a:xfrm>
          <a:prstGeom prst="rect">
            <a:avLst/>
          </a:prstGeom>
          <a:ln w="25400">
            <a:noFill/>
          </a:ln>
        </p:spPr>
      </p:pic>
    </p:spTree>
    <p:extLst>
      <p:ext uri="{BB962C8B-B14F-4D97-AF65-F5344CB8AC3E}">
        <p14:creationId xmlns:p14="http://schemas.microsoft.com/office/powerpoint/2010/main" val="1271189933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>
            <a:extLst>
              <a:ext uri="{FF2B5EF4-FFF2-40B4-BE49-F238E27FC236}">
                <a16:creationId xmlns:a16="http://schemas.microsoft.com/office/drawing/2014/main" id="{36842D0A-DA68-22B4-FF6D-08B4403CF2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1019175" y="933450"/>
            <a:ext cx="6038849" cy="962025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dirty="0">
                <a:latin typeface="Bahnschrift SemiBold" panose="020B0502040204020203" pitchFamily="34" charset="0"/>
                <a:ea typeface="Adobe Fan Heiti Std B" panose="020B0700000000000000" pitchFamily="34" charset="-128"/>
              </a:rPr>
              <a:t>Структура манифеста</a:t>
            </a:r>
            <a:endParaRPr sz="3200" dirty="0">
              <a:latin typeface="Bahnschrift SemiBold" panose="020B0502040204020203" pitchFamily="34" charset="0"/>
              <a:ea typeface="Adobe Fan Heiti Std B" panose="020B0700000000000000" pitchFamily="34" charset="-128"/>
            </a:endParaRPr>
          </a:p>
        </p:txBody>
      </p:sp>
      <p:cxnSp>
        <p:nvCxnSpPr>
          <p:cNvPr id="127" name="Google Shape;127;p20"/>
          <p:cNvCxnSpPr>
            <a:cxnSpLocks/>
          </p:cNvCxnSpPr>
          <p:nvPr/>
        </p:nvCxnSpPr>
        <p:spPr>
          <a:xfrm>
            <a:off x="1184100" y="1895476"/>
            <a:ext cx="5483400" cy="0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sp>
        <p:nvSpPr>
          <p:cNvPr id="6" name="Google Shape;492;p36">
            <a:extLst>
              <a:ext uri="{FF2B5EF4-FFF2-40B4-BE49-F238E27FC236}">
                <a16:creationId xmlns:a16="http://schemas.microsoft.com/office/drawing/2014/main" id="{3BCDDB1A-4AAE-4762-AF61-473F1DB9C281}"/>
              </a:ext>
            </a:extLst>
          </p:cNvPr>
          <p:cNvSpPr/>
          <p:nvPr/>
        </p:nvSpPr>
        <p:spPr>
          <a:xfrm>
            <a:off x="7222949" y="2380534"/>
            <a:ext cx="835991" cy="768184"/>
          </a:xfrm>
          <a:custGeom>
            <a:avLst/>
            <a:gdLst/>
            <a:ahLst/>
            <a:cxnLst/>
            <a:rect l="l" t="t" r="r" b="b"/>
            <a:pathLst>
              <a:path w="10635" h="9047" extrusionOk="0">
                <a:moveTo>
                  <a:pt x="9850" y="803"/>
                </a:moveTo>
                <a:lnTo>
                  <a:pt x="9850" y="6656"/>
                </a:lnTo>
                <a:lnTo>
                  <a:pt x="804" y="6656"/>
                </a:lnTo>
                <a:lnTo>
                  <a:pt x="804" y="803"/>
                </a:lnTo>
                <a:close/>
                <a:moveTo>
                  <a:pt x="536" y="0"/>
                </a:moveTo>
                <a:cubicBezTo>
                  <a:pt x="250" y="0"/>
                  <a:pt x="1" y="250"/>
                  <a:pt x="1" y="536"/>
                </a:cubicBezTo>
                <a:lnTo>
                  <a:pt x="1" y="6923"/>
                </a:lnTo>
                <a:cubicBezTo>
                  <a:pt x="1" y="7227"/>
                  <a:pt x="250" y="7459"/>
                  <a:pt x="536" y="7459"/>
                </a:cubicBezTo>
                <a:lnTo>
                  <a:pt x="4265" y="7459"/>
                </a:lnTo>
                <a:lnTo>
                  <a:pt x="4265" y="8261"/>
                </a:lnTo>
                <a:lnTo>
                  <a:pt x="2927" y="8261"/>
                </a:lnTo>
                <a:lnTo>
                  <a:pt x="2927" y="9047"/>
                </a:lnTo>
                <a:lnTo>
                  <a:pt x="7709" y="9047"/>
                </a:lnTo>
                <a:lnTo>
                  <a:pt x="7709" y="8261"/>
                </a:lnTo>
                <a:lnTo>
                  <a:pt x="6388" y="8261"/>
                </a:lnTo>
                <a:lnTo>
                  <a:pt x="6388" y="7459"/>
                </a:lnTo>
                <a:lnTo>
                  <a:pt x="10100" y="7459"/>
                </a:lnTo>
                <a:cubicBezTo>
                  <a:pt x="10403" y="7459"/>
                  <a:pt x="10635" y="7227"/>
                  <a:pt x="10635" y="6923"/>
                </a:cubicBezTo>
                <a:lnTo>
                  <a:pt x="10635" y="536"/>
                </a:lnTo>
                <a:cubicBezTo>
                  <a:pt x="10635" y="250"/>
                  <a:pt x="10403" y="0"/>
                  <a:pt x="1010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30;p36">
            <a:extLst>
              <a:ext uri="{FF2B5EF4-FFF2-40B4-BE49-F238E27FC236}">
                <a16:creationId xmlns:a16="http://schemas.microsoft.com/office/drawing/2014/main" id="{EFCC1D43-6AAF-415B-987C-AB9B68358BFF}"/>
              </a:ext>
            </a:extLst>
          </p:cNvPr>
          <p:cNvSpPr/>
          <p:nvPr/>
        </p:nvSpPr>
        <p:spPr>
          <a:xfrm>
            <a:off x="7547908" y="2361416"/>
            <a:ext cx="4008753" cy="2437752"/>
          </a:xfrm>
          <a:custGeom>
            <a:avLst/>
            <a:gdLst/>
            <a:ahLst/>
            <a:cxnLst/>
            <a:rect l="l" t="t" r="r" b="b"/>
            <a:pathLst>
              <a:path w="11331" h="6379" extrusionOk="0">
                <a:moveTo>
                  <a:pt x="4807" y="0"/>
                </a:moveTo>
                <a:cubicBezTo>
                  <a:pt x="4627" y="0"/>
                  <a:pt x="4445" y="20"/>
                  <a:pt x="4265" y="62"/>
                </a:cubicBezTo>
                <a:cubicBezTo>
                  <a:pt x="3212" y="330"/>
                  <a:pt x="2445" y="1276"/>
                  <a:pt x="2445" y="2382"/>
                </a:cubicBezTo>
                <a:lnTo>
                  <a:pt x="2445" y="2418"/>
                </a:lnTo>
                <a:cubicBezTo>
                  <a:pt x="2335" y="2399"/>
                  <a:pt x="2226" y="2390"/>
                  <a:pt x="2117" y="2390"/>
                </a:cubicBezTo>
                <a:cubicBezTo>
                  <a:pt x="1500" y="2390"/>
                  <a:pt x="912" y="2684"/>
                  <a:pt x="518" y="3185"/>
                </a:cubicBezTo>
                <a:cubicBezTo>
                  <a:pt x="72" y="3774"/>
                  <a:pt x="0" y="4559"/>
                  <a:pt x="321" y="5237"/>
                </a:cubicBezTo>
                <a:cubicBezTo>
                  <a:pt x="625" y="5897"/>
                  <a:pt x="1285" y="6325"/>
                  <a:pt x="2017" y="6379"/>
                </a:cubicBezTo>
                <a:lnTo>
                  <a:pt x="9742" y="6379"/>
                </a:lnTo>
                <a:cubicBezTo>
                  <a:pt x="10617" y="6379"/>
                  <a:pt x="11330" y="5665"/>
                  <a:pt x="11330" y="4791"/>
                </a:cubicBezTo>
                <a:cubicBezTo>
                  <a:pt x="11330" y="3916"/>
                  <a:pt x="10617" y="3185"/>
                  <a:pt x="9742" y="3185"/>
                </a:cubicBezTo>
                <a:lnTo>
                  <a:pt x="9618" y="3185"/>
                </a:lnTo>
                <a:cubicBezTo>
                  <a:pt x="9618" y="2525"/>
                  <a:pt x="9296" y="1918"/>
                  <a:pt x="8779" y="1561"/>
                </a:cubicBezTo>
                <a:cubicBezTo>
                  <a:pt x="8435" y="1320"/>
                  <a:pt x="8031" y="1197"/>
                  <a:pt x="7626" y="1197"/>
                </a:cubicBezTo>
                <a:cubicBezTo>
                  <a:pt x="7401" y="1197"/>
                  <a:pt x="7175" y="1235"/>
                  <a:pt x="6959" y="1311"/>
                </a:cubicBezTo>
                <a:cubicBezTo>
                  <a:pt x="6543" y="495"/>
                  <a:pt x="5696" y="0"/>
                  <a:pt x="4807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492;p36">
            <a:extLst>
              <a:ext uri="{FF2B5EF4-FFF2-40B4-BE49-F238E27FC236}">
                <a16:creationId xmlns:a16="http://schemas.microsoft.com/office/drawing/2014/main" id="{509C95AD-BC0A-4946-A097-3B1C4A74678B}"/>
              </a:ext>
            </a:extLst>
          </p:cNvPr>
          <p:cNvSpPr/>
          <p:nvPr/>
        </p:nvSpPr>
        <p:spPr>
          <a:xfrm>
            <a:off x="8046352" y="4003008"/>
            <a:ext cx="530224" cy="487218"/>
          </a:xfrm>
          <a:custGeom>
            <a:avLst/>
            <a:gdLst/>
            <a:ahLst/>
            <a:cxnLst/>
            <a:rect l="l" t="t" r="r" b="b"/>
            <a:pathLst>
              <a:path w="10635" h="9047" extrusionOk="0">
                <a:moveTo>
                  <a:pt x="9850" y="803"/>
                </a:moveTo>
                <a:lnTo>
                  <a:pt x="9850" y="6656"/>
                </a:lnTo>
                <a:lnTo>
                  <a:pt x="804" y="6656"/>
                </a:lnTo>
                <a:lnTo>
                  <a:pt x="804" y="803"/>
                </a:lnTo>
                <a:close/>
                <a:moveTo>
                  <a:pt x="536" y="0"/>
                </a:moveTo>
                <a:cubicBezTo>
                  <a:pt x="250" y="0"/>
                  <a:pt x="1" y="250"/>
                  <a:pt x="1" y="536"/>
                </a:cubicBezTo>
                <a:lnTo>
                  <a:pt x="1" y="6923"/>
                </a:lnTo>
                <a:cubicBezTo>
                  <a:pt x="1" y="7227"/>
                  <a:pt x="250" y="7459"/>
                  <a:pt x="536" y="7459"/>
                </a:cubicBezTo>
                <a:lnTo>
                  <a:pt x="4265" y="7459"/>
                </a:lnTo>
                <a:lnTo>
                  <a:pt x="4265" y="8261"/>
                </a:lnTo>
                <a:lnTo>
                  <a:pt x="2927" y="8261"/>
                </a:lnTo>
                <a:lnTo>
                  <a:pt x="2927" y="9047"/>
                </a:lnTo>
                <a:lnTo>
                  <a:pt x="7709" y="9047"/>
                </a:lnTo>
                <a:lnTo>
                  <a:pt x="7709" y="8261"/>
                </a:lnTo>
                <a:lnTo>
                  <a:pt x="6388" y="8261"/>
                </a:lnTo>
                <a:lnTo>
                  <a:pt x="6388" y="7459"/>
                </a:lnTo>
                <a:lnTo>
                  <a:pt x="10100" y="7459"/>
                </a:lnTo>
                <a:cubicBezTo>
                  <a:pt x="10403" y="7459"/>
                  <a:pt x="10635" y="7227"/>
                  <a:pt x="10635" y="6923"/>
                </a:cubicBezTo>
                <a:lnTo>
                  <a:pt x="10635" y="536"/>
                </a:lnTo>
                <a:cubicBezTo>
                  <a:pt x="10635" y="250"/>
                  <a:pt x="10403" y="0"/>
                  <a:pt x="1010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92;p36">
            <a:extLst>
              <a:ext uri="{FF2B5EF4-FFF2-40B4-BE49-F238E27FC236}">
                <a16:creationId xmlns:a16="http://schemas.microsoft.com/office/drawing/2014/main" id="{65318292-1594-4671-8AF5-BCEE8AEFE5A1}"/>
              </a:ext>
            </a:extLst>
          </p:cNvPr>
          <p:cNvSpPr/>
          <p:nvPr/>
        </p:nvSpPr>
        <p:spPr>
          <a:xfrm>
            <a:off x="10351042" y="4058251"/>
            <a:ext cx="530224" cy="487218"/>
          </a:xfrm>
          <a:custGeom>
            <a:avLst/>
            <a:gdLst/>
            <a:ahLst/>
            <a:cxnLst/>
            <a:rect l="l" t="t" r="r" b="b"/>
            <a:pathLst>
              <a:path w="10635" h="9047" extrusionOk="0">
                <a:moveTo>
                  <a:pt x="9850" y="803"/>
                </a:moveTo>
                <a:lnTo>
                  <a:pt x="9850" y="6656"/>
                </a:lnTo>
                <a:lnTo>
                  <a:pt x="804" y="6656"/>
                </a:lnTo>
                <a:lnTo>
                  <a:pt x="804" y="803"/>
                </a:lnTo>
                <a:close/>
                <a:moveTo>
                  <a:pt x="536" y="0"/>
                </a:moveTo>
                <a:cubicBezTo>
                  <a:pt x="250" y="0"/>
                  <a:pt x="1" y="250"/>
                  <a:pt x="1" y="536"/>
                </a:cubicBezTo>
                <a:lnTo>
                  <a:pt x="1" y="6923"/>
                </a:lnTo>
                <a:cubicBezTo>
                  <a:pt x="1" y="7227"/>
                  <a:pt x="250" y="7459"/>
                  <a:pt x="536" y="7459"/>
                </a:cubicBezTo>
                <a:lnTo>
                  <a:pt x="4265" y="7459"/>
                </a:lnTo>
                <a:lnTo>
                  <a:pt x="4265" y="8261"/>
                </a:lnTo>
                <a:lnTo>
                  <a:pt x="2927" y="8261"/>
                </a:lnTo>
                <a:lnTo>
                  <a:pt x="2927" y="9047"/>
                </a:lnTo>
                <a:lnTo>
                  <a:pt x="7709" y="9047"/>
                </a:lnTo>
                <a:lnTo>
                  <a:pt x="7709" y="8261"/>
                </a:lnTo>
                <a:lnTo>
                  <a:pt x="6388" y="8261"/>
                </a:lnTo>
                <a:lnTo>
                  <a:pt x="6388" y="7459"/>
                </a:lnTo>
                <a:lnTo>
                  <a:pt x="10100" y="7459"/>
                </a:lnTo>
                <a:cubicBezTo>
                  <a:pt x="10403" y="7459"/>
                  <a:pt x="10635" y="7227"/>
                  <a:pt x="10635" y="6923"/>
                </a:cubicBezTo>
                <a:lnTo>
                  <a:pt x="10635" y="536"/>
                </a:lnTo>
                <a:cubicBezTo>
                  <a:pt x="10635" y="250"/>
                  <a:pt x="10403" y="0"/>
                  <a:pt x="1010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492;p36">
            <a:extLst>
              <a:ext uri="{FF2B5EF4-FFF2-40B4-BE49-F238E27FC236}">
                <a16:creationId xmlns:a16="http://schemas.microsoft.com/office/drawing/2014/main" id="{B1B1ED3A-E978-40CD-8490-868D3072654C}"/>
              </a:ext>
            </a:extLst>
          </p:cNvPr>
          <p:cNvSpPr/>
          <p:nvPr/>
        </p:nvSpPr>
        <p:spPr>
          <a:xfrm>
            <a:off x="10351042" y="3406164"/>
            <a:ext cx="530224" cy="487218"/>
          </a:xfrm>
          <a:custGeom>
            <a:avLst/>
            <a:gdLst/>
            <a:ahLst/>
            <a:cxnLst/>
            <a:rect l="l" t="t" r="r" b="b"/>
            <a:pathLst>
              <a:path w="10635" h="9047" extrusionOk="0">
                <a:moveTo>
                  <a:pt x="9850" y="803"/>
                </a:moveTo>
                <a:lnTo>
                  <a:pt x="9850" y="6656"/>
                </a:lnTo>
                <a:lnTo>
                  <a:pt x="804" y="6656"/>
                </a:lnTo>
                <a:lnTo>
                  <a:pt x="804" y="803"/>
                </a:lnTo>
                <a:close/>
                <a:moveTo>
                  <a:pt x="536" y="0"/>
                </a:moveTo>
                <a:cubicBezTo>
                  <a:pt x="250" y="0"/>
                  <a:pt x="1" y="250"/>
                  <a:pt x="1" y="536"/>
                </a:cubicBezTo>
                <a:lnTo>
                  <a:pt x="1" y="6923"/>
                </a:lnTo>
                <a:cubicBezTo>
                  <a:pt x="1" y="7227"/>
                  <a:pt x="250" y="7459"/>
                  <a:pt x="536" y="7459"/>
                </a:cubicBezTo>
                <a:lnTo>
                  <a:pt x="4265" y="7459"/>
                </a:lnTo>
                <a:lnTo>
                  <a:pt x="4265" y="8261"/>
                </a:lnTo>
                <a:lnTo>
                  <a:pt x="2927" y="8261"/>
                </a:lnTo>
                <a:lnTo>
                  <a:pt x="2927" y="9047"/>
                </a:lnTo>
                <a:lnTo>
                  <a:pt x="7709" y="9047"/>
                </a:lnTo>
                <a:lnTo>
                  <a:pt x="7709" y="8261"/>
                </a:lnTo>
                <a:lnTo>
                  <a:pt x="6388" y="8261"/>
                </a:lnTo>
                <a:lnTo>
                  <a:pt x="6388" y="7459"/>
                </a:lnTo>
                <a:lnTo>
                  <a:pt x="10100" y="7459"/>
                </a:lnTo>
                <a:cubicBezTo>
                  <a:pt x="10403" y="7459"/>
                  <a:pt x="10635" y="7227"/>
                  <a:pt x="10635" y="6923"/>
                </a:cubicBezTo>
                <a:lnTo>
                  <a:pt x="10635" y="536"/>
                </a:lnTo>
                <a:cubicBezTo>
                  <a:pt x="10635" y="250"/>
                  <a:pt x="10403" y="0"/>
                  <a:pt x="1010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742;p36">
            <a:extLst>
              <a:ext uri="{FF2B5EF4-FFF2-40B4-BE49-F238E27FC236}">
                <a16:creationId xmlns:a16="http://schemas.microsoft.com/office/drawing/2014/main" id="{4D87DC4A-C193-4E18-B123-56228C000388}"/>
              </a:ext>
            </a:extLst>
          </p:cNvPr>
          <p:cNvGrpSpPr/>
          <p:nvPr/>
        </p:nvGrpSpPr>
        <p:grpSpPr>
          <a:xfrm>
            <a:off x="8109887" y="3539246"/>
            <a:ext cx="272497" cy="379669"/>
            <a:chOff x="2033075" y="2942475"/>
            <a:chExt cx="206125" cy="26587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2" name="Google Shape;743;p36">
              <a:extLst>
                <a:ext uri="{FF2B5EF4-FFF2-40B4-BE49-F238E27FC236}">
                  <a16:creationId xmlns:a16="http://schemas.microsoft.com/office/drawing/2014/main" id="{D3D0BEC8-A3A8-4A0A-BC16-3CD45BD431E7}"/>
                </a:ext>
              </a:extLst>
            </p:cNvPr>
            <p:cNvSpPr/>
            <p:nvPr/>
          </p:nvSpPr>
          <p:spPr>
            <a:xfrm>
              <a:off x="2033075" y="2942475"/>
              <a:ext cx="206125" cy="265875"/>
            </a:xfrm>
            <a:custGeom>
              <a:avLst/>
              <a:gdLst/>
              <a:ahLst/>
              <a:cxnLst/>
              <a:rect l="l" t="t" r="r" b="b"/>
              <a:pathLst>
                <a:path w="8245" h="10635" extrusionOk="0">
                  <a:moveTo>
                    <a:pt x="4908" y="1124"/>
                  </a:moveTo>
                  <a:lnTo>
                    <a:pt x="6567" y="2783"/>
                  </a:lnTo>
                  <a:lnTo>
                    <a:pt x="4908" y="2783"/>
                  </a:lnTo>
                  <a:lnTo>
                    <a:pt x="4908" y="1124"/>
                  </a:lnTo>
                  <a:close/>
                  <a:moveTo>
                    <a:pt x="4122" y="803"/>
                  </a:moveTo>
                  <a:lnTo>
                    <a:pt x="4122" y="3586"/>
                  </a:lnTo>
                  <a:lnTo>
                    <a:pt x="7441" y="3586"/>
                  </a:lnTo>
                  <a:lnTo>
                    <a:pt x="7441" y="9849"/>
                  </a:lnTo>
                  <a:lnTo>
                    <a:pt x="786" y="9849"/>
                  </a:lnTo>
                  <a:lnTo>
                    <a:pt x="786" y="803"/>
                  </a:lnTo>
                  <a:close/>
                  <a:moveTo>
                    <a:pt x="1" y="0"/>
                  </a:moveTo>
                  <a:lnTo>
                    <a:pt x="1" y="10634"/>
                  </a:lnTo>
                  <a:lnTo>
                    <a:pt x="8244" y="10634"/>
                  </a:lnTo>
                  <a:lnTo>
                    <a:pt x="8244" y="2926"/>
                  </a:lnTo>
                  <a:lnTo>
                    <a:pt x="490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44;p36">
              <a:extLst>
                <a:ext uri="{FF2B5EF4-FFF2-40B4-BE49-F238E27FC236}">
                  <a16:creationId xmlns:a16="http://schemas.microsoft.com/office/drawing/2014/main" id="{F63EB180-A9AE-49F1-AA65-4360D9652B03}"/>
                </a:ext>
              </a:extLst>
            </p:cNvPr>
            <p:cNvSpPr/>
            <p:nvPr/>
          </p:nvSpPr>
          <p:spPr>
            <a:xfrm>
              <a:off x="2072775" y="3065575"/>
              <a:ext cx="126275" cy="13400"/>
            </a:xfrm>
            <a:custGeom>
              <a:avLst/>
              <a:gdLst/>
              <a:ahLst/>
              <a:cxnLst/>
              <a:rect l="l" t="t" r="r" b="b"/>
              <a:pathLst>
                <a:path w="5051" h="536" extrusionOk="0">
                  <a:moveTo>
                    <a:pt x="1" y="1"/>
                  </a:moveTo>
                  <a:lnTo>
                    <a:pt x="1" y="536"/>
                  </a:lnTo>
                  <a:lnTo>
                    <a:pt x="5050" y="536"/>
                  </a:lnTo>
                  <a:lnTo>
                    <a:pt x="505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45;p36">
              <a:extLst>
                <a:ext uri="{FF2B5EF4-FFF2-40B4-BE49-F238E27FC236}">
                  <a16:creationId xmlns:a16="http://schemas.microsoft.com/office/drawing/2014/main" id="{D092259D-DBF7-4A8D-9C9E-A88A933B1362}"/>
                </a:ext>
              </a:extLst>
            </p:cNvPr>
            <p:cNvSpPr/>
            <p:nvPr/>
          </p:nvSpPr>
          <p:spPr>
            <a:xfrm>
              <a:off x="2072775" y="3038825"/>
              <a:ext cx="43300" cy="13400"/>
            </a:xfrm>
            <a:custGeom>
              <a:avLst/>
              <a:gdLst/>
              <a:ahLst/>
              <a:cxnLst/>
              <a:rect l="l" t="t" r="r" b="b"/>
              <a:pathLst>
                <a:path w="1732" h="536" extrusionOk="0">
                  <a:moveTo>
                    <a:pt x="1" y="0"/>
                  </a:moveTo>
                  <a:lnTo>
                    <a:pt x="1" y="535"/>
                  </a:lnTo>
                  <a:lnTo>
                    <a:pt x="1732" y="535"/>
                  </a:lnTo>
                  <a:lnTo>
                    <a:pt x="173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46;p36">
              <a:extLst>
                <a:ext uri="{FF2B5EF4-FFF2-40B4-BE49-F238E27FC236}">
                  <a16:creationId xmlns:a16="http://schemas.microsoft.com/office/drawing/2014/main" id="{07088292-27BE-47CD-A5E2-1E490AA5F419}"/>
                </a:ext>
              </a:extLst>
            </p:cNvPr>
            <p:cNvSpPr/>
            <p:nvPr/>
          </p:nvSpPr>
          <p:spPr>
            <a:xfrm>
              <a:off x="2072775" y="3091900"/>
              <a:ext cx="126275" cy="13400"/>
            </a:xfrm>
            <a:custGeom>
              <a:avLst/>
              <a:gdLst/>
              <a:ahLst/>
              <a:cxnLst/>
              <a:rect l="l" t="t" r="r" b="b"/>
              <a:pathLst>
                <a:path w="5051" h="536" extrusionOk="0">
                  <a:moveTo>
                    <a:pt x="1" y="0"/>
                  </a:moveTo>
                  <a:lnTo>
                    <a:pt x="1" y="536"/>
                  </a:lnTo>
                  <a:lnTo>
                    <a:pt x="5050" y="536"/>
                  </a:lnTo>
                  <a:lnTo>
                    <a:pt x="505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47;p36">
              <a:extLst>
                <a:ext uri="{FF2B5EF4-FFF2-40B4-BE49-F238E27FC236}">
                  <a16:creationId xmlns:a16="http://schemas.microsoft.com/office/drawing/2014/main" id="{D3E9B16B-75FC-47E0-8A1F-C7FECB4827F7}"/>
                </a:ext>
              </a:extLst>
            </p:cNvPr>
            <p:cNvSpPr/>
            <p:nvPr/>
          </p:nvSpPr>
          <p:spPr>
            <a:xfrm>
              <a:off x="2072775" y="3118650"/>
              <a:ext cx="126275" cy="13425"/>
            </a:xfrm>
            <a:custGeom>
              <a:avLst/>
              <a:gdLst/>
              <a:ahLst/>
              <a:cxnLst/>
              <a:rect l="l" t="t" r="r" b="b"/>
              <a:pathLst>
                <a:path w="5051" h="537" extrusionOk="0">
                  <a:moveTo>
                    <a:pt x="1" y="1"/>
                  </a:moveTo>
                  <a:lnTo>
                    <a:pt x="1" y="536"/>
                  </a:lnTo>
                  <a:lnTo>
                    <a:pt x="5050" y="536"/>
                  </a:lnTo>
                  <a:lnTo>
                    <a:pt x="505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48;p36">
              <a:extLst>
                <a:ext uri="{FF2B5EF4-FFF2-40B4-BE49-F238E27FC236}">
                  <a16:creationId xmlns:a16="http://schemas.microsoft.com/office/drawing/2014/main" id="{53A9F8B9-8C02-4D6C-90EB-91689BD06E0C}"/>
                </a:ext>
              </a:extLst>
            </p:cNvPr>
            <p:cNvSpPr/>
            <p:nvPr/>
          </p:nvSpPr>
          <p:spPr>
            <a:xfrm>
              <a:off x="2072775" y="3145425"/>
              <a:ext cx="126275" cy="13400"/>
            </a:xfrm>
            <a:custGeom>
              <a:avLst/>
              <a:gdLst/>
              <a:ahLst/>
              <a:cxnLst/>
              <a:rect l="l" t="t" r="r" b="b"/>
              <a:pathLst>
                <a:path w="5051" h="536" extrusionOk="0">
                  <a:moveTo>
                    <a:pt x="1" y="0"/>
                  </a:moveTo>
                  <a:lnTo>
                    <a:pt x="1" y="536"/>
                  </a:lnTo>
                  <a:lnTo>
                    <a:pt x="5050" y="536"/>
                  </a:lnTo>
                  <a:lnTo>
                    <a:pt x="505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757;p36">
            <a:extLst>
              <a:ext uri="{FF2B5EF4-FFF2-40B4-BE49-F238E27FC236}">
                <a16:creationId xmlns:a16="http://schemas.microsoft.com/office/drawing/2014/main" id="{133B299E-B943-4A05-B008-3CD5FFBCBE7B}"/>
              </a:ext>
            </a:extLst>
          </p:cNvPr>
          <p:cNvSpPr/>
          <p:nvPr/>
        </p:nvSpPr>
        <p:spPr>
          <a:xfrm rot="5400000">
            <a:off x="7728016" y="3629371"/>
            <a:ext cx="386850" cy="199420"/>
          </a:xfrm>
          <a:custGeom>
            <a:avLst/>
            <a:gdLst/>
            <a:ahLst/>
            <a:cxnLst/>
            <a:rect l="l" t="t" r="r" b="b"/>
            <a:pathLst>
              <a:path w="11705" h="5586" extrusionOk="0">
                <a:moveTo>
                  <a:pt x="1588" y="1999"/>
                </a:moveTo>
                <a:cubicBezTo>
                  <a:pt x="2034" y="1999"/>
                  <a:pt x="2391" y="2356"/>
                  <a:pt x="2391" y="2784"/>
                </a:cubicBezTo>
                <a:cubicBezTo>
                  <a:pt x="2391" y="3230"/>
                  <a:pt x="2034" y="3587"/>
                  <a:pt x="1588" y="3587"/>
                </a:cubicBezTo>
                <a:cubicBezTo>
                  <a:pt x="1160" y="3587"/>
                  <a:pt x="803" y="3230"/>
                  <a:pt x="803" y="2784"/>
                </a:cubicBezTo>
                <a:cubicBezTo>
                  <a:pt x="803" y="2356"/>
                  <a:pt x="1160" y="1999"/>
                  <a:pt x="1588" y="1999"/>
                </a:cubicBezTo>
                <a:close/>
                <a:moveTo>
                  <a:pt x="2784" y="0"/>
                </a:moveTo>
                <a:cubicBezTo>
                  <a:pt x="1249" y="0"/>
                  <a:pt x="0" y="1249"/>
                  <a:pt x="0" y="2784"/>
                </a:cubicBezTo>
                <a:cubicBezTo>
                  <a:pt x="0" y="4336"/>
                  <a:pt x="1249" y="5585"/>
                  <a:pt x="2784" y="5585"/>
                </a:cubicBezTo>
                <a:cubicBezTo>
                  <a:pt x="3854" y="5585"/>
                  <a:pt x="4782" y="4996"/>
                  <a:pt x="5246" y="4122"/>
                </a:cubicBezTo>
                <a:lnTo>
                  <a:pt x="6120" y="4122"/>
                </a:lnTo>
                <a:lnTo>
                  <a:pt x="6638" y="3587"/>
                </a:lnTo>
                <a:lnTo>
                  <a:pt x="7173" y="4122"/>
                </a:lnTo>
                <a:lnTo>
                  <a:pt x="8047" y="3248"/>
                </a:lnTo>
                <a:lnTo>
                  <a:pt x="8904" y="4122"/>
                </a:lnTo>
                <a:lnTo>
                  <a:pt x="9778" y="3248"/>
                </a:lnTo>
                <a:lnTo>
                  <a:pt x="10634" y="4122"/>
                </a:lnTo>
                <a:lnTo>
                  <a:pt x="11705" y="2784"/>
                </a:lnTo>
                <a:lnTo>
                  <a:pt x="10634" y="1463"/>
                </a:lnTo>
                <a:lnTo>
                  <a:pt x="5246" y="1463"/>
                </a:lnTo>
                <a:cubicBezTo>
                  <a:pt x="4782" y="589"/>
                  <a:pt x="3854" y="0"/>
                  <a:pt x="2784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519;p36">
            <a:extLst>
              <a:ext uri="{FF2B5EF4-FFF2-40B4-BE49-F238E27FC236}">
                <a16:creationId xmlns:a16="http://schemas.microsoft.com/office/drawing/2014/main" id="{D416198D-9E12-49C3-8DBF-83755C4084DC}"/>
              </a:ext>
            </a:extLst>
          </p:cNvPr>
          <p:cNvGrpSpPr/>
          <p:nvPr/>
        </p:nvGrpSpPr>
        <p:grpSpPr>
          <a:xfrm>
            <a:off x="8481126" y="3544636"/>
            <a:ext cx="272464" cy="379063"/>
            <a:chOff x="4518575" y="2506200"/>
            <a:chExt cx="206100" cy="26545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0" name="Google Shape;520;p36">
              <a:extLst>
                <a:ext uri="{FF2B5EF4-FFF2-40B4-BE49-F238E27FC236}">
                  <a16:creationId xmlns:a16="http://schemas.microsoft.com/office/drawing/2014/main" id="{7AC78146-042C-4E09-94F8-37B38450C4F3}"/>
                </a:ext>
              </a:extLst>
            </p:cNvPr>
            <p:cNvSpPr/>
            <p:nvPr/>
          </p:nvSpPr>
          <p:spPr>
            <a:xfrm>
              <a:off x="4518575" y="2506200"/>
              <a:ext cx="206100" cy="265450"/>
            </a:xfrm>
            <a:custGeom>
              <a:avLst/>
              <a:gdLst/>
              <a:ahLst/>
              <a:cxnLst/>
              <a:rect l="l" t="t" r="r" b="b"/>
              <a:pathLst>
                <a:path w="8244" h="10618" extrusionOk="0">
                  <a:moveTo>
                    <a:pt x="7440" y="786"/>
                  </a:moveTo>
                  <a:lnTo>
                    <a:pt x="7440" y="9832"/>
                  </a:lnTo>
                  <a:lnTo>
                    <a:pt x="803" y="9832"/>
                  </a:lnTo>
                  <a:lnTo>
                    <a:pt x="803" y="786"/>
                  </a:lnTo>
                  <a:close/>
                  <a:moveTo>
                    <a:pt x="0" y="1"/>
                  </a:moveTo>
                  <a:lnTo>
                    <a:pt x="0" y="10617"/>
                  </a:lnTo>
                  <a:lnTo>
                    <a:pt x="8243" y="10617"/>
                  </a:lnTo>
                  <a:lnTo>
                    <a:pt x="82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21;p36">
              <a:extLst>
                <a:ext uri="{FF2B5EF4-FFF2-40B4-BE49-F238E27FC236}">
                  <a16:creationId xmlns:a16="http://schemas.microsoft.com/office/drawing/2014/main" id="{BCA6C958-3B5A-4008-995D-A2C53FBB43D7}"/>
                </a:ext>
              </a:extLst>
            </p:cNvPr>
            <p:cNvSpPr/>
            <p:nvPr/>
          </p:nvSpPr>
          <p:spPr>
            <a:xfrm>
              <a:off x="4628300" y="2555725"/>
              <a:ext cx="56225" cy="13400"/>
            </a:xfrm>
            <a:custGeom>
              <a:avLst/>
              <a:gdLst/>
              <a:ahLst/>
              <a:cxnLst/>
              <a:rect l="l" t="t" r="r" b="b"/>
              <a:pathLst>
                <a:path w="2249" h="536" extrusionOk="0">
                  <a:moveTo>
                    <a:pt x="0" y="0"/>
                  </a:moveTo>
                  <a:lnTo>
                    <a:pt x="0" y="536"/>
                  </a:lnTo>
                  <a:lnTo>
                    <a:pt x="2249" y="536"/>
                  </a:lnTo>
                  <a:lnTo>
                    <a:pt x="224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22;p36">
              <a:extLst>
                <a:ext uri="{FF2B5EF4-FFF2-40B4-BE49-F238E27FC236}">
                  <a16:creationId xmlns:a16="http://schemas.microsoft.com/office/drawing/2014/main" id="{39948204-7234-4E83-B4CB-B59A9BC92FA8}"/>
                </a:ext>
              </a:extLst>
            </p:cNvPr>
            <p:cNvSpPr/>
            <p:nvPr/>
          </p:nvSpPr>
          <p:spPr>
            <a:xfrm>
              <a:off x="4628300" y="2608800"/>
              <a:ext cx="56225" cy="13425"/>
            </a:xfrm>
            <a:custGeom>
              <a:avLst/>
              <a:gdLst/>
              <a:ahLst/>
              <a:cxnLst/>
              <a:rect l="l" t="t" r="r" b="b"/>
              <a:pathLst>
                <a:path w="2249" h="537" extrusionOk="0">
                  <a:moveTo>
                    <a:pt x="0" y="1"/>
                  </a:moveTo>
                  <a:lnTo>
                    <a:pt x="0" y="536"/>
                  </a:lnTo>
                  <a:lnTo>
                    <a:pt x="2249" y="536"/>
                  </a:lnTo>
                  <a:lnTo>
                    <a:pt x="22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23;p36">
              <a:extLst>
                <a:ext uri="{FF2B5EF4-FFF2-40B4-BE49-F238E27FC236}">
                  <a16:creationId xmlns:a16="http://schemas.microsoft.com/office/drawing/2014/main" id="{805F713C-A493-44AD-820F-C7BFFFE08DB2}"/>
                </a:ext>
              </a:extLst>
            </p:cNvPr>
            <p:cNvSpPr/>
            <p:nvPr/>
          </p:nvSpPr>
          <p:spPr>
            <a:xfrm>
              <a:off x="4628300" y="2715425"/>
              <a:ext cx="56225" cy="13400"/>
            </a:xfrm>
            <a:custGeom>
              <a:avLst/>
              <a:gdLst/>
              <a:ahLst/>
              <a:cxnLst/>
              <a:rect l="l" t="t" r="r" b="b"/>
              <a:pathLst>
                <a:path w="2249" h="536" extrusionOk="0">
                  <a:moveTo>
                    <a:pt x="0" y="0"/>
                  </a:moveTo>
                  <a:lnTo>
                    <a:pt x="0" y="535"/>
                  </a:lnTo>
                  <a:lnTo>
                    <a:pt x="2249" y="535"/>
                  </a:lnTo>
                  <a:lnTo>
                    <a:pt x="224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24;p36">
              <a:extLst>
                <a:ext uri="{FF2B5EF4-FFF2-40B4-BE49-F238E27FC236}">
                  <a16:creationId xmlns:a16="http://schemas.microsoft.com/office/drawing/2014/main" id="{30BDA105-8817-471C-9127-2E6D77201FCE}"/>
                </a:ext>
              </a:extLst>
            </p:cNvPr>
            <p:cNvSpPr/>
            <p:nvPr/>
          </p:nvSpPr>
          <p:spPr>
            <a:xfrm>
              <a:off x="4628300" y="2662325"/>
              <a:ext cx="56225" cy="12975"/>
            </a:xfrm>
            <a:custGeom>
              <a:avLst/>
              <a:gdLst/>
              <a:ahLst/>
              <a:cxnLst/>
              <a:rect l="l" t="t" r="r" b="b"/>
              <a:pathLst>
                <a:path w="2249" h="519" extrusionOk="0">
                  <a:moveTo>
                    <a:pt x="0" y="1"/>
                  </a:moveTo>
                  <a:lnTo>
                    <a:pt x="0" y="518"/>
                  </a:lnTo>
                  <a:lnTo>
                    <a:pt x="2249" y="518"/>
                  </a:lnTo>
                  <a:lnTo>
                    <a:pt x="22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25;p36">
              <a:extLst>
                <a:ext uri="{FF2B5EF4-FFF2-40B4-BE49-F238E27FC236}">
                  <a16:creationId xmlns:a16="http://schemas.microsoft.com/office/drawing/2014/main" id="{A77A62D0-0875-4031-9163-1F058A3A57D5}"/>
                </a:ext>
              </a:extLst>
            </p:cNvPr>
            <p:cNvSpPr/>
            <p:nvPr/>
          </p:nvSpPr>
          <p:spPr>
            <a:xfrm>
              <a:off x="4558275" y="2539225"/>
              <a:ext cx="49525" cy="40600"/>
            </a:xfrm>
            <a:custGeom>
              <a:avLst/>
              <a:gdLst/>
              <a:ahLst/>
              <a:cxnLst/>
              <a:rect l="l" t="t" r="r" b="b"/>
              <a:pathLst>
                <a:path w="1981" h="1624" extrusionOk="0">
                  <a:moveTo>
                    <a:pt x="1606" y="0"/>
                  </a:moveTo>
                  <a:lnTo>
                    <a:pt x="732" y="875"/>
                  </a:lnTo>
                  <a:lnTo>
                    <a:pt x="375" y="536"/>
                  </a:lnTo>
                  <a:lnTo>
                    <a:pt x="0" y="910"/>
                  </a:lnTo>
                  <a:lnTo>
                    <a:pt x="732" y="1624"/>
                  </a:lnTo>
                  <a:lnTo>
                    <a:pt x="1981" y="375"/>
                  </a:lnTo>
                  <a:lnTo>
                    <a:pt x="16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26;p36">
              <a:extLst>
                <a:ext uri="{FF2B5EF4-FFF2-40B4-BE49-F238E27FC236}">
                  <a16:creationId xmlns:a16="http://schemas.microsoft.com/office/drawing/2014/main" id="{7122261C-04C9-4462-A8B3-718B317934BA}"/>
                </a:ext>
              </a:extLst>
            </p:cNvPr>
            <p:cNvSpPr/>
            <p:nvPr/>
          </p:nvSpPr>
          <p:spPr>
            <a:xfrm>
              <a:off x="4558275" y="2592300"/>
              <a:ext cx="49525" cy="40625"/>
            </a:xfrm>
            <a:custGeom>
              <a:avLst/>
              <a:gdLst/>
              <a:ahLst/>
              <a:cxnLst/>
              <a:rect l="l" t="t" r="r" b="b"/>
              <a:pathLst>
                <a:path w="1981" h="1625" extrusionOk="0">
                  <a:moveTo>
                    <a:pt x="1606" y="1"/>
                  </a:moveTo>
                  <a:lnTo>
                    <a:pt x="732" y="893"/>
                  </a:lnTo>
                  <a:lnTo>
                    <a:pt x="375" y="536"/>
                  </a:lnTo>
                  <a:lnTo>
                    <a:pt x="0" y="911"/>
                  </a:lnTo>
                  <a:lnTo>
                    <a:pt x="732" y="1624"/>
                  </a:lnTo>
                  <a:lnTo>
                    <a:pt x="1981" y="375"/>
                  </a:lnTo>
                  <a:lnTo>
                    <a:pt x="160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27;p36">
              <a:extLst>
                <a:ext uri="{FF2B5EF4-FFF2-40B4-BE49-F238E27FC236}">
                  <a16:creationId xmlns:a16="http://schemas.microsoft.com/office/drawing/2014/main" id="{17FFF1E9-F98A-4447-BE5F-46F4C2065B74}"/>
                </a:ext>
              </a:extLst>
            </p:cNvPr>
            <p:cNvSpPr/>
            <p:nvPr/>
          </p:nvSpPr>
          <p:spPr>
            <a:xfrm>
              <a:off x="4558275" y="2645375"/>
              <a:ext cx="49525" cy="41075"/>
            </a:xfrm>
            <a:custGeom>
              <a:avLst/>
              <a:gdLst/>
              <a:ahLst/>
              <a:cxnLst/>
              <a:rect l="l" t="t" r="r" b="b"/>
              <a:pathLst>
                <a:path w="1981" h="1643" extrusionOk="0">
                  <a:moveTo>
                    <a:pt x="1606" y="1"/>
                  </a:moveTo>
                  <a:lnTo>
                    <a:pt x="732" y="893"/>
                  </a:lnTo>
                  <a:lnTo>
                    <a:pt x="375" y="536"/>
                  </a:lnTo>
                  <a:lnTo>
                    <a:pt x="0" y="911"/>
                  </a:lnTo>
                  <a:lnTo>
                    <a:pt x="732" y="1642"/>
                  </a:lnTo>
                  <a:lnTo>
                    <a:pt x="1981" y="376"/>
                  </a:lnTo>
                  <a:lnTo>
                    <a:pt x="160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28;p36">
              <a:extLst>
                <a:ext uri="{FF2B5EF4-FFF2-40B4-BE49-F238E27FC236}">
                  <a16:creationId xmlns:a16="http://schemas.microsoft.com/office/drawing/2014/main" id="{E72B5FEA-E0EC-4E86-965E-7991002FB164}"/>
                </a:ext>
              </a:extLst>
            </p:cNvPr>
            <p:cNvSpPr/>
            <p:nvPr/>
          </p:nvSpPr>
          <p:spPr>
            <a:xfrm>
              <a:off x="4558275" y="2698025"/>
              <a:ext cx="49525" cy="40600"/>
            </a:xfrm>
            <a:custGeom>
              <a:avLst/>
              <a:gdLst/>
              <a:ahLst/>
              <a:cxnLst/>
              <a:rect l="l" t="t" r="r" b="b"/>
              <a:pathLst>
                <a:path w="1981" h="1624" extrusionOk="0">
                  <a:moveTo>
                    <a:pt x="1606" y="0"/>
                  </a:moveTo>
                  <a:lnTo>
                    <a:pt x="732" y="875"/>
                  </a:lnTo>
                  <a:lnTo>
                    <a:pt x="375" y="536"/>
                  </a:lnTo>
                  <a:lnTo>
                    <a:pt x="0" y="910"/>
                  </a:lnTo>
                  <a:lnTo>
                    <a:pt x="732" y="1624"/>
                  </a:lnTo>
                  <a:lnTo>
                    <a:pt x="1981" y="375"/>
                  </a:lnTo>
                  <a:lnTo>
                    <a:pt x="16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558;p36">
            <a:extLst>
              <a:ext uri="{FF2B5EF4-FFF2-40B4-BE49-F238E27FC236}">
                <a16:creationId xmlns:a16="http://schemas.microsoft.com/office/drawing/2014/main" id="{55680608-54BB-4579-AEDB-4A98A8FB1869}"/>
              </a:ext>
            </a:extLst>
          </p:cNvPr>
          <p:cNvGrpSpPr/>
          <p:nvPr/>
        </p:nvGrpSpPr>
        <p:grpSpPr>
          <a:xfrm>
            <a:off x="9066415" y="3567680"/>
            <a:ext cx="791699" cy="822630"/>
            <a:chOff x="3027266" y="1218389"/>
            <a:chExt cx="182190" cy="175256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0" name="Google Shape;559;p36">
              <a:extLst>
                <a:ext uri="{FF2B5EF4-FFF2-40B4-BE49-F238E27FC236}">
                  <a16:creationId xmlns:a16="http://schemas.microsoft.com/office/drawing/2014/main" id="{860E4070-A0F4-4A25-888A-8B0539E03366}"/>
                </a:ext>
              </a:extLst>
            </p:cNvPr>
            <p:cNvSpPr/>
            <p:nvPr/>
          </p:nvSpPr>
          <p:spPr>
            <a:xfrm rot="20252163">
              <a:off x="3096589" y="1218389"/>
              <a:ext cx="112867" cy="107649"/>
            </a:xfrm>
            <a:custGeom>
              <a:avLst/>
              <a:gdLst/>
              <a:ahLst/>
              <a:cxnLst/>
              <a:rect l="l" t="t" r="r" b="b"/>
              <a:pathLst>
                <a:path w="5675" h="5657" extrusionOk="0">
                  <a:moveTo>
                    <a:pt x="2838" y="1839"/>
                  </a:moveTo>
                  <a:cubicBezTo>
                    <a:pt x="3391" y="1839"/>
                    <a:pt x="3837" y="2285"/>
                    <a:pt x="3837" y="2838"/>
                  </a:cubicBezTo>
                  <a:cubicBezTo>
                    <a:pt x="3837" y="3373"/>
                    <a:pt x="3391" y="3837"/>
                    <a:pt x="2838" y="3837"/>
                  </a:cubicBezTo>
                  <a:cubicBezTo>
                    <a:pt x="2285" y="3837"/>
                    <a:pt x="1839" y="3373"/>
                    <a:pt x="1839" y="2838"/>
                  </a:cubicBezTo>
                  <a:cubicBezTo>
                    <a:pt x="1839" y="2285"/>
                    <a:pt x="2302" y="1839"/>
                    <a:pt x="2838" y="1839"/>
                  </a:cubicBezTo>
                  <a:close/>
                  <a:moveTo>
                    <a:pt x="2499" y="1"/>
                  </a:moveTo>
                  <a:lnTo>
                    <a:pt x="2213" y="590"/>
                  </a:lnTo>
                  <a:cubicBezTo>
                    <a:pt x="2035" y="643"/>
                    <a:pt x="1856" y="697"/>
                    <a:pt x="1696" y="804"/>
                  </a:cubicBezTo>
                  <a:lnTo>
                    <a:pt x="1071" y="590"/>
                  </a:lnTo>
                  <a:lnTo>
                    <a:pt x="590" y="1054"/>
                  </a:lnTo>
                  <a:lnTo>
                    <a:pt x="804" y="1696"/>
                  </a:lnTo>
                  <a:cubicBezTo>
                    <a:pt x="714" y="1856"/>
                    <a:pt x="643" y="2035"/>
                    <a:pt x="590" y="2213"/>
                  </a:cubicBezTo>
                  <a:lnTo>
                    <a:pt x="1" y="2499"/>
                  </a:lnTo>
                  <a:lnTo>
                    <a:pt x="1" y="3159"/>
                  </a:lnTo>
                  <a:lnTo>
                    <a:pt x="590" y="3462"/>
                  </a:lnTo>
                  <a:cubicBezTo>
                    <a:pt x="643" y="3641"/>
                    <a:pt x="714" y="3819"/>
                    <a:pt x="804" y="3980"/>
                  </a:cubicBezTo>
                  <a:lnTo>
                    <a:pt x="590" y="4604"/>
                  </a:lnTo>
                  <a:lnTo>
                    <a:pt x="1053" y="5068"/>
                  </a:lnTo>
                  <a:lnTo>
                    <a:pt x="1678" y="4854"/>
                  </a:lnTo>
                  <a:cubicBezTo>
                    <a:pt x="1839" y="4961"/>
                    <a:pt x="2017" y="5015"/>
                    <a:pt x="2195" y="5068"/>
                  </a:cubicBezTo>
                  <a:lnTo>
                    <a:pt x="2499" y="5657"/>
                  </a:lnTo>
                  <a:lnTo>
                    <a:pt x="3159" y="5657"/>
                  </a:lnTo>
                  <a:lnTo>
                    <a:pt x="3462" y="5068"/>
                  </a:lnTo>
                  <a:cubicBezTo>
                    <a:pt x="3641" y="5015"/>
                    <a:pt x="3819" y="4961"/>
                    <a:pt x="3962" y="4854"/>
                  </a:cubicBezTo>
                  <a:lnTo>
                    <a:pt x="4586" y="5068"/>
                  </a:lnTo>
                  <a:lnTo>
                    <a:pt x="5068" y="4604"/>
                  </a:lnTo>
                  <a:lnTo>
                    <a:pt x="4854" y="3980"/>
                  </a:lnTo>
                  <a:cubicBezTo>
                    <a:pt x="4961" y="3819"/>
                    <a:pt x="5032" y="3623"/>
                    <a:pt x="5086" y="3462"/>
                  </a:cubicBezTo>
                  <a:lnTo>
                    <a:pt x="5675" y="3159"/>
                  </a:lnTo>
                  <a:lnTo>
                    <a:pt x="5675" y="2499"/>
                  </a:lnTo>
                  <a:lnTo>
                    <a:pt x="5086" y="2213"/>
                  </a:lnTo>
                  <a:cubicBezTo>
                    <a:pt x="5032" y="2035"/>
                    <a:pt x="4961" y="1856"/>
                    <a:pt x="4872" y="1696"/>
                  </a:cubicBezTo>
                  <a:lnTo>
                    <a:pt x="5086" y="1054"/>
                  </a:lnTo>
                  <a:lnTo>
                    <a:pt x="4604" y="590"/>
                  </a:lnTo>
                  <a:lnTo>
                    <a:pt x="3980" y="804"/>
                  </a:lnTo>
                  <a:cubicBezTo>
                    <a:pt x="3819" y="697"/>
                    <a:pt x="3658" y="643"/>
                    <a:pt x="3462" y="590"/>
                  </a:cubicBezTo>
                  <a:lnTo>
                    <a:pt x="317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560;p36">
              <a:extLst>
                <a:ext uri="{FF2B5EF4-FFF2-40B4-BE49-F238E27FC236}">
                  <a16:creationId xmlns:a16="http://schemas.microsoft.com/office/drawing/2014/main" id="{7CB9364D-9CA9-44C9-9F8B-3D46FBF5B908}"/>
                </a:ext>
              </a:extLst>
            </p:cNvPr>
            <p:cNvSpPr/>
            <p:nvPr/>
          </p:nvSpPr>
          <p:spPr>
            <a:xfrm>
              <a:off x="3027266" y="1288267"/>
              <a:ext cx="105714" cy="105378"/>
            </a:xfrm>
            <a:custGeom>
              <a:avLst/>
              <a:gdLst/>
              <a:ahLst/>
              <a:cxnLst/>
              <a:rect l="l" t="t" r="r" b="b"/>
              <a:pathLst>
                <a:path w="5657" h="5639" extrusionOk="0">
                  <a:moveTo>
                    <a:pt x="2837" y="1838"/>
                  </a:moveTo>
                  <a:cubicBezTo>
                    <a:pt x="3390" y="1838"/>
                    <a:pt x="3836" y="2284"/>
                    <a:pt x="3836" y="2819"/>
                  </a:cubicBezTo>
                  <a:cubicBezTo>
                    <a:pt x="3836" y="3372"/>
                    <a:pt x="3390" y="3818"/>
                    <a:pt x="2837" y="3818"/>
                  </a:cubicBezTo>
                  <a:cubicBezTo>
                    <a:pt x="2266" y="3818"/>
                    <a:pt x="1838" y="3372"/>
                    <a:pt x="1838" y="2819"/>
                  </a:cubicBezTo>
                  <a:cubicBezTo>
                    <a:pt x="1838" y="2266"/>
                    <a:pt x="2284" y="1838"/>
                    <a:pt x="2837" y="1838"/>
                  </a:cubicBezTo>
                  <a:close/>
                  <a:moveTo>
                    <a:pt x="2498" y="0"/>
                  </a:moveTo>
                  <a:lnTo>
                    <a:pt x="2195" y="571"/>
                  </a:lnTo>
                  <a:cubicBezTo>
                    <a:pt x="2016" y="624"/>
                    <a:pt x="1838" y="696"/>
                    <a:pt x="1677" y="785"/>
                  </a:cubicBezTo>
                  <a:lnTo>
                    <a:pt x="1053" y="571"/>
                  </a:lnTo>
                  <a:lnTo>
                    <a:pt x="589" y="1035"/>
                  </a:lnTo>
                  <a:lnTo>
                    <a:pt x="785" y="1659"/>
                  </a:lnTo>
                  <a:cubicBezTo>
                    <a:pt x="696" y="1838"/>
                    <a:pt x="642" y="2016"/>
                    <a:pt x="571" y="2195"/>
                  </a:cubicBezTo>
                  <a:lnTo>
                    <a:pt x="0" y="2480"/>
                  </a:lnTo>
                  <a:lnTo>
                    <a:pt x="0" y="3140"/>
                  </a:lnTo>
                  <a:lnTo>
                    <a:pt x="571" y="3426"/>
                  </a:lnTo>
                  <a:cubicBezTo>
                    <a:pt x="642" y="3622"/>
                    <a:pt x="696" y="3800"/>
                    <a:pt x="785" y="3961"/>
                  </a:cubicBezTo>
                  <a:lnTo>
                    <a:pt x="589" y="4586"/>
                  </a:lnTo>
                  <a:lnTo>
                    <a:pt x="1053" y="5049"/>
                  </a:lnTo>
                  <a:lnTo>
                    <a:pt x="1677" y="4853"/>
                  </a:lnTo>
                  <a:cubicBezTo>
                    <a:pt x="1838" y="4942"/>
                    <a:pt x="2016" y="5014"/>
                    <a:pt x="2195" y="5049"/>
                  </a:cubicBezTo>
                  <a:lnTo>
                    <a:pt x="2498" y="5638"/>
                  </a:lnTo>
                  <a:lnTo>
                    <a:pt x="3158" y="5638"/>
                  </a:lnTo>
                  <a:lnTo>
                    <a:pt x="3462" y="5049"/>
                  </a:lnTo>
                  <a:cubicBezTo>
                    <a:pt x="3640" y="5014"/>
                    <a:pt x="3818" y="4942"/>
                    <a:pt x="3979" y="4853"/>
                  </a:cubicBezTo>
                  <a:lnTo>
                    <a:pt x="4604" y="5049"/>
                  </a:lnTo>
                  <a:lnTo>
                    <a:pt x="5067" y="4586"/>
                  </a:lnTo>
                  <a:lnTo>
                    <a:pt x="4853" y="3961"/>
                  </a:lnTo>
                  <a:cubicBezTo>
                    <a:pt x="4960" y="3800"/>
                    <a:pt x="5032" y="3640"/>
                    <a:pt x="5085" y="3444"/>
                  </a:cubicBezTo>
                  <a:lnTo>
                    <a:pt x="5656" y="3158"/>
                  </a:lnTo>
                  <a:lnTo>
                    <a:pt x="5656" y="2498"/>
                  </a:lnTo>
                  <a:lnTo>
                    <a:pt x="5085" y="2195"/>
                  </a:lnTo>
                  <a:cubicBezTo>
                    <a:pt x="5032" y="2016"/>
                    <a:pt x="4960" y="1838"/>
                    <a:pt x="4853" y="1677"/>
                  </a:cubicBezTo>
                  <a:lnTo>
                    <a:pt x="5085" y="1053"/>
                  </a:lnTo>
                  <a:lnTo>
                    <a:pt x="4604" y="571"/>
                  </a:lnTo>
                  <a:lnTo>
                    <a:pt x="3979" y="785"/>
                  </a:lnTo>
                  <a:cubicBezTo>
                    <a:pt x="3818" y="696"/>
                    <a:pt x="3622" y="624"/>
                    <a:pt x="3462" y="571"/>
                  </a:cubicBezTo>
                  <a:lnTo>
                    <a:pt x="31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32375A5-A2F9-493C-847A-B4FFF2DA2843}"/>
              </a:ext>
            </a:extLst>
          </p:cNvPr>
          <p:cNvSpPr txBox="1"/>
          <p:nvPr/>
        </p:nvSpPr>
        <p:spPr>
          <a:xfrm rot="1819993">
            <a:off x="10284148" y="4105329"/>
            <a:ext cx="7084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</a:rPr>
              <a:t>Cml-1</a:t>
            </a:r>
            <a:endParaRPr lang="ru-RU" sz="1400" dirty="0">
              <a:solidFill>
                <a:schemeClr val="accent4">
                  <a:lumMod val="60000"/>
                  <a:lumOff val="40000"/>
                </a:schemeClr>
              </a:solidFill>
              <a:latin typeface="Bahnschrift Light" panose="020B0502040204020203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60FC537-7A10-4111-AB2F-B648F3C6D1D7}"/>
              </a:ext>
            </a:extLst>
          </p:cNvPr>
          <p:cNvSpPr txBox="1"/>
          <p:nvPr/>
        </p:nvSpPr>
        <p:spPr>
          <a:xfrm rot="1819993">
            <a:off x="10280745" y="3452782"/>
            <a:ext cx="695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</a:rPr>
              <a:t>Cml-0</a:t>
            </a:r>
            <a:endParaRPr lang="ru-RU" sz="1400" dirty="0">
              <a:solidFill>
                <a:schemeClr val="accent4">
                  <a:lumMod val="60000"/>
                  <a:lumOff val="40000"/>
                </a:schemeClr>
              </a:solidFill>
              <a:latin typeface="Bahnschrift Light" panose="020B0502040204020203" pitchFamily="34" charset="0"/>
            </a:endParaRPr>
          </a:p>
        </p:txBody>
      </p:sp>
      <p:cxnSp>
        <p:nvCxnSpPr>
          <p:cNvPr id="35" name="Google Shape;127;p20">
            <a:extLst>
              <a:ext uri="{FF2B5EF4-FFF2-40B4-BE49-F238E27FC236}">
                <a16:creationId xmlns:a16="http://schemas.microsoft.com/office/drawing/2014/main" id="{AD4FB3F5-4350-45EC-B6CA-DAD780DDF78E}"/>
              </a:ext>
            </a:extLst>
          </p:cNvPr>
          <p:cNvCxnSpPr>
            <a:cxnSpLocks/>
          </p:cNvCxnSpPr>
          <p:nvPr/>
        </p:nvCxnSpPr>
        <p:spPr>
          <a:xfrm rot="16200000" flipH="1">
            <a:off x="7286745" y="3522702"/>
            <a:ext cx="1376966" cy="668567"/>
          </a:xfrm>
          <a:prstGeom prst="bentConnector3">
            <a:avLst>
              <a:gd name="adj1" fmla="val 122494"/>
            </a:avLst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cxnSp>
        <p:nvCxnSpPr>
          <p:cNvPr id="55" name="Google Shape;127;p20">
            <a:extLst>
              <a:ext uri="{FF2B5EF4-FFF2-40B4-BE49-F238E27FC236}">
                <a16:creationId xmlns:a16="http://schemas.microsoft.com/office/drawing/2014/main" id="{96E894FD-D10C-4084-B2DE-AB1AFD8AE31D}"/>
              </a:ext>
            </a:extLst>
          </p:cNvPr>
          <p:cNvCxnSpPr>
            <a:cxnSpLocks/>
          </p:cNvCxnSpPr>
          <p:nvPr/>
        </p:nvCxnSpPr>
        <p:spPr>
          <a:xfrm flipV="1">
            <a:off x="9927955" y="3771760"/>
            <a:ext cx="282547" cy="231248"/>
          </a:xfrm>
          <a:prstGeom prst="straightConnector1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cxnSp>
        <p:nvCxnSpPr>
          <p:cNvPr id="58" name="Google Shape;127;p20">
            <a:extLst>
              <a:ext uri="{FF2B5EF4-FFF2-40B4-BE49-F238E27FC236}">
                <a16:creationId xmlns:a16="http://schemas.microsoft.com/office/drawing/2014/main" id="{8728A178-2DE4-4E0F-9FD5-A1585B712385}"/>
              </a:ext>
            </a:extLst>
          </p:cNvPr>
          <p:cNvCxnSpPr>
            <a:cxnSpLocks/>
          </p:cNvCxnSpPr>
          <p:nvPr/>
        </p:nvCxnSpPr>
        <p:spPr>
          <a:xfrm>
            <a:off x="9924850" y="4001170"/>
            <a:ext cx="259752" cy="258047"/>
          </a:xfrm>
          <a:prstGeom prst="straightConnector1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446D93C-8AD6-4FFA-821D-C732A6C0AD84}"/>
              </a:ext>
            </a:extLst>
          </p:cNvPr>
          <p:cNvSpPr txBox="1"/>
          <p:nvPr/>
        </p:nvSpPr>
        <p:spPr>
          <a:xfrm>
            <a:off x="8058940" y="4007792"/>
            <a:ext cx="603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Bahnschrift Light" panose="020B0502040204020203" pitchFamily="34" charset="0"/>
              </a:rPr>
              <a:t>vm</a:t>
            </a:r>
            <a:endParaRPr lang="ru-RU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5321304-E021-4323-82CC-E4C2DEB60DB8}"/>
              </a:ext>
            </a:extLst>
          </p:cNvPr>
          <p:cNvSpPr txBox="1"/>
          <p:nvPr/>
        </p:nvSpPr>
        <p:spPr>
          <a:xfrm>
            <a:off x="7709005" y="4802204"/>
            <a:ext cx="6998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SSH</a:t>
            </a:r>
            <a:endParaRPr lang="ru-RU" sz="14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F201176-CFEF-4330-A2D9-A37B8AFBE7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0080" y="2668692"/>
            <a:ext cx="445030" cy="445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Graphic 63" descr="Database">
            <a:extLst>
              <a:ext uri="{FF2B5EF4-FFF2-40B4-BE49-F238E27FC236}">
                <a16:creationId xmlns:a16="http://schemas.microsoft.com/office/drawing/2014/main" id="{347CCF64-CE14-4F24-B8D5-061A4E032E27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61665" y="2633403"/>
            <a:ext cx="563185" cy="563185"/>
          </a:xfrm>
          <a:prstGeom prst="rect">
            <a:avLst/>
          </a:prstGeom>
        </p:spPr>
      </p:pic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7F554D27-B430-4619-89B0-EA42C6B94706}"/>
              </a:ext>
            </a:extLst>
          </p:cNvPr>
          <p:cNvCxnSpPr>
            <a:cxnSpLocks/>
          </p:cNvCxnSpPr>
          <p:nvPr/>
        </p:nvCxnSpPr>
        <p:spPr>
          <a:xfrm>
            <a:off x="9210356" y="2914995"/>
            <a:ext cx="200898" cy="0"/>
          </a:xfrm>
          <a:prstGeom prst="straightConnector1">
            <a:avLst/>
          </a:prstGeom>
          <a:ln w="254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Google Shape;127;p20">
            <a:extLst>
              <a:ext uri="{FF2B5EF4-FFF2-40B4-BE49-F238E27FC236}">
                <a16:creationId xmlns:a16="http://schemas.microsoft.com/office/drawing/2014/main" id="{FBB2B8CC-488F-4369-B502-FB840FB85FE3}"/>
              </a:ext>
            </a:extLst>
          </p:cNvPr>
          <p:cNvCxnSpPr>
            <a:cxnSpLocks/>
          </p:cNvCxnSpPr>
          <p:nvPr/>
        </p:nvCxnSpPr>
        <p:spPr>
          <a:xfrm>
            <a:off x="8083361" y="2914995"/>
            <a:ext cx="533997" cy="0"/>
          </a:xfrm>
          <a:prstGeom prst="straightConnector1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EFC417A4-A09A-4CF1-A98C-86F1DFC9760B}"/>
              </a:ext>
            </a:extLst>
          </p:cNvPr>
          <p:cNvSpPr txBox="1"/>
          <p:nvPr/>
        </p:nvSpPr>
        <p:spPr>
          <a:xfrm>
            <a:off x="7264690" y="2552451"/>
            <a:ext cx="8118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Bahnschrift SemiBold" panose="020B0502040204020203" pitchFamily="34" charset="0"/>
              </a:rPr>
              <a:t>ADMIN</a:t>
            </a:r>
            <a:endParaRPr lang="ru-RU" sz="1400" dirty="0">
              <a:solidFill>
                <a:schemeClr val="accent1">
                  <a:lumMod val="75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C61F0C4-45F7-432B-BD01-0A7DAEC1CDE7}"/>
              </a:ext>
            </a:extLst>
          </p:cNvPr>
          <p:cNvSpPr txBox="1"/>
          <p:nvPr/>
        </p:nvSpPr>
        <p:spPr>
          <a:xfrm>
            <a:off x="10184602" y="5940837"/>
            <a:ext cx="966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Bahnschrift SemiBold" panose="020B0502040204020203" pitchFamily="34" charset="0"/>
              </a:rPr>
              <a:t>CLIENT-1</a:t>
            </a:r>
            <a:endParaRPr lang="ru-RU" sz="1400" dirty="0">
              <a:solidFill>
                <a:schemeClr val="accent2">
                  <a:lumMod val="75000"/>
                </a:schemeClr>
              </a:solidFill>
              <a:latin typeface="Bahnschrift SemiBold" panose="020B0502040204020203" pitchFamily="34" charset="0"/>
            </a:endParaRPr>
          </a:p>
        </p:txBody>
      </p:sp>
      <p:cxnSp>
        <p:nvCxnSpPr>
          <p:cNvPr id="74" name="Google Shape;127;p20">
            <a:extLst>
              <a:ext uri="{FF2B5EF4-FFF2-40B4-BE49-F238E27FC236}">
                <a16:creationId xmlns:a16="http://schemas.microsoft.com/office/drawing/2014/main" id="{6F5C24BF-2A7D-4A27-9B69-39CBC5CF5ED8}"/>
              </a:ext>
            </a:extLst>
          </p:cNvPr>
          <p:cNvCxnSpPr>
            <a:cxnSpLocks/>
          </p:cNvCxnSpPr>
          <p:nvPr/>
        </p:nvCxnSpPr>
        <p:spPr>
          <a:xfrm flipV="1">
            <a:off x="10546196" y="4626576"/>
            <a:ext cx="0" cy="551186"/>
          </a:xfrm>
          <a:prstGeom prst="straightConnector1">
            <a:avLst/>
          </a:prstGeom>
          <a:noFill/>
          <a:ln w="38100" cap="flat" cmpd="sng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cxnSp>
        <p:nvCxnSpPr>
          <p:cNvPr id="76" name="Google Shape;127;p20">
            <a:extLst>
              <a:ext uri="{FF2B5EF4-FFF2-40B4-BE49-F238E27FC236}">
                <a16:creationId xmlns:a16="http://schemas.microsoft.com/office/drawing/2014/main" id="{DB787F11-2DDB-4097-99BA-ACC404647E93}"/>
              </a:ext>
            </a:extLst>
          </p:cNvPr>
          <p:cNvCxnSpPr>
            <a:cxnSpLocks/>
          </p:cNvCxnSpPr>
          <p:nvPr/>
        </p:nvCxnSpPr>
        <p:spPr>
          <a:xfrm>
            <a:off x="10706000" y="4577000"/>
            <a:ext cx="1" cy="551186"/>
          </a:xfrm>
          <a:prstGeom prst="straightConnector1">
            <a:avLst/>
          </a:prstGeom>
          <a:noFill/>
          <a:ln w="38100" cap="flat" cmpd="sng">
            <a:solidFill>
              <a:schemeClr val="accent4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5756176F-DBB9-4D53-A0A3-4B3C4B11B1BE}"/>
              </a:ext>
            </a:extLst>
          </p:cNvPr>
          <p:cNvSpPr txBox="1"/>
          <p:nvPr/>
        </p:nvSpPr>
        <p:spPr>
          <a:xfrm>
            <a:off x="10156367" y="2446893"/>
            <a:ext cx="966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Bahnschrift SemiBold" panose="020B0502040204020203" pitchFamily="34" charset="0"/>
              </a:rPr>
              <a:t>CLIENT-0</a:t>
            </a:r>
            <a:endParaRPr lang="ru-RU" sz="1400" dirty="0">
              <a:solidFill>
                <a:schemeClr val="accent2">
                  <a:lumMod val="75000"/>
                </a:schemeClr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85" name="Picture 84">
            <a:extLst>
              <a:ext uri="{FF2B5EF4-FFF2-40B4-BE49-F238E27FC236}">
                <a16:creationId xmlns:a16="http://schemas.microsoft.com/office/drawing/2014/main" id="{5EB636F2-8D5B-4E67-BA1D-501ED0C62A1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10347"/>
          <a:stretch/>
        </p:blipFill>
        <p:spPr>
          <a:xfrm>
            <a:off x="10276502" y="1773322"/>
            <a:ext cx="769992" cy="550884"/>
          </a:xfrm>
          <a:prstGeom prst="rect">
            <a:avLst/>
          </a:prstGeom>
          <a:ln w="25400">
            <a:noFill/>
          </a:ln>
        </p:spPr>
      </p:pic>
      <p:sp>
        <p:nvSpPr>
          <p:cNvPr id="86" name="Google Shape;492;p36">
            <a:extLst>
              <a:ext uri="{FF2B5EF4-FFF2-40B4-BE49-F238E27FC236}">
                <a16:creationId xmlns:a16="http://schemas.microsoft.com/office/drawing/2014/main" id="{1E91108B-7367-4EF9-8CB1-F152CBF5CFC9}"/>
              </a:ext>
            </a:extLst>
          </p:cNvPr>
          <p:cNvSpPr/>
          <p:nvPr/>
        </p:nvSpPr>
        <p:spPr>
          <a:xfrm>
            <a:off x="10210502" y="1708665"/>
            <a:ext cx="835992" cy="768184"/>
          </a:xfrm>
          <a:custGeom>
            <a:avLst/>
            <a:gdLst/>
            <a:ahLst/>
            <a:cxnLst/>
            <a:rect l="l" t="t" r="r" b="b"/>
            <a:pathLst>
              <a:path w="10635" h="9047" extrusionOk="0">
                <a:moveTo>
                  <a:pt x="9850" y="803"/>
                </a:moveTo>
                <a:lnTo>
                  <a:pt x="9850" y="6656"/>
                </a:lnTo>
                <a:lnTo>
                  <a:pt x="804" y="6656"/>
                </a:lnTo>
                <a:lnTo>
                  <a:pt x="804" y="803"/>
                </a:lnTo>
                <a:close/>
                <a:moveTo>
                  <a:pt x="536" y="0"/>
                </a:moveTo>
                <a:cubicBezTo>
                  <a:pt x="250" y="0"/>
                  <a:pt x="1" y="250"/>
                  <a:pt x="1" y="536"/>
                </a:cubicBezTo>
                <a:lnTo>
                  <a:pt x="1" y="6923"/>
                </a:lnTo>
                <a:cubicBezTo>
                  <a:pt x="1" y="7227"/>
                  <a:pt x="250" y="7459"/>
                  <a:pt x="536" y="7459"/>
                </a:cubicBezTo>
                <a:lnTo>
                  <a:pt x="4265" y="7459"/>
                </a:lnTo>
                <a:lnTo>
                  <a:pt x="4265" y="8261"/>
                </a:lnTo>
                <a:lnTo>
                  <a:pt x="2927" y="8261"/>
                </a:lnTo>
                <a:lnTo>
                  <a:pt x="2927" y="9047"/>
                </a:lnTo>
                <a:lnTo>
                  <a:pt x="7709" y="9047"/>
                </a:lnTo>
                <a:lnTo>
                  <a:pt x="7709" y="8261"/>
                </a:lnTo>
                <a:lnTo>
                  <a:pt x="6388" y="8261"/>
                </a:lnTo>
                <a:lnTo>
                  <a:pt x="6388" y="7459"/>
                </a:lnTo>
                <a:lnTo>
                  <a:pt x="10100" y="7459"/>
                </a:lnTo>
                <a:cubicBezTo>
                  <a:pt x="10403" y="7459"/>
                  <a:pt x="10635" y="7227"/>
                  <a:pt x="10635" y="6923"/>
                </a:cubicBezTo>
                <a:lnTo>
                  <a:pt x="10635" y="536"/>
                </a:lnTo>
                <a:cubicBezTo>
                  <a:pt x="10635" y="250"/>
                  <a:pt x="10403" y="0"/>
                  <a:pt x="1010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7" name="Google Shape;127;p20">
            <a:extLst>
              <a:ext uri="{FF2B5EF4-FFF2-40B4-BE49-F238E27FC236}">
                <a16:creationId xmlns:a16="http://schemas.microsoft.com/office/drawing/2014/main" id="{44D36923-8C47-4386-B7D7-F9D58E552150}"/>
              </a:ext>
            </a:extLst>
          </p:cNvPr>
          <p:cNvCxnSpPr>
            <a:cxnSpLocks/>
          </p:cNvCxnSpPr>
          <p:nvPr/>
        </p:nvCxnSpPr>
        <p:spPr>
          <a:xfrm flipV="1">
            <a:off x="10542810" y="2788421"/>
            <a:ext cx="0" cy="551186"/>
          </a:xfrm>
          <a:prstGeom prst="straightConnector1">
            <a:avLst/>
          </a:prstGeom>
          <a:noFill/>
          <a:ln w="38100" cap="flat" cmpd="sng">
            <a:solidFill>
              <a:schemeClr val="accent4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cxnSp>
        <p:nvCxnSpPr>
          <p:cNvPr id="88" name="Google Shape;127;p20">
            <a:extLst>
              <a:ext uri="{FF2B5EF4-FFF2-40B4-BE49-F238E27FC236}">
                <a16:creationId xmlns:a16="http://schemas.microsoft.com/office/drawing/2014/main" id="{96F02DB6-63EF-4BF0-BD4A-F15A9D57C02B}"/>
              </a:ext>
            </a:extLst>
          </p:cNvPr>
          <p:cNvCxnSpPr>
            <a:cxnSpLocks/>
          </p:cNvCxnSpPr>
          <p:nvPr/>
        </p:nvCxnSpPr>
        <p:spPr>
          <a:xfrm>
            <a:off x="10702614" y="2738845"/>
            <a:ext cx="1" cy="551186"/>
          </a:xfrm>
          <a:prstGeom prst="straightConnector1">
            <a:avLst/>
          </a:prstGeom>
          <a:noFill/>
          <a:ln w="38100" cap="flat" cmpd="sng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pic>
        <p:nvPicPr>
          <p:cNvPr id="95" name="Picture 94">
            <a:extLst>
              <a:ext uri="{FF2B5EF4-FFF2-40B4-BE49-F238E27FC236}">
                <a16:creationId xmlns:a16="http://schemas.microsoft.com/office/drawing/2014/main" id="{830ABFDB-09BB-4D9C-8AF1-89F7DEC86DC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10347"/>
          <a:stretch/>
        </p:blipFill>
        <p:spPr>
          <a:xfrm>
            <a:off x="10276502" y="5292021"/>
            <a:ext cx="769992" cy="550884"/>
          </a:xfrm>
          <a:prstGeom prst="rect">
            <a:avLst/>
          </a:prstGeom>
          <a:ln w="25400">
            <a:noFill/>
          </a:ln>
        </p:spPr>
      </p:pic>
      <p:sp>
        <p:nvSpPr>
          <p:cNvPr id="96" name="Google Shape;492;p36">
            <a:extLst>
              <a:ext uri="{FF2B5EF4-FFF2-40B4-BE49-F238E27FC236}">
                <a16:creationId xmlns:a16="http://schemas.microsoft.com/office/drawing/2014/main" id="{10D994F1-4064-4684-97E3-7A212587F9E4}"/>
              </a:ext>
            </a:extLst>
          </p:cNvPr>
          <p:cNvSpPr/>
          <p:nvPr/>
        </p:nvSpPr>
        <p:spPr>
          <a:xfrm>
            <a:off x="10210502" y="5227364"/>
            <a:ext cx="835992" cy="768184"/>
          </a:xfrm>
          <a:custGeom>
            <a:avLst/>
            <a:gdLst/>
            <a:ahLst/>
            <a:cxnLst/>
            <a:rect l="l" t="t" r="r" b="b"/>
            <a:pathLst>
              <a:path w="10635" h="9047" extrusionOk="0">
                <a:moveTo>
                  <a:pt x="9850" y="803"/>
                </a:moveTo>
                <a:lnTo>
                  <a:pt x="9850" y="6656"/>
                </a:lnTo>
                <a:lnTo>
                  <a:pt x="804" y="6656"/>
                </a:lnTo>
                <a:lnTo>
                  <a:pt x="804" y="803"/>
                </a:lnTo>
                <a:close/>
                <a:moveTo>
                  <a:pt x="536" y="0"/>
                </a:moveTo>
                <a:cubicBezTo>
                  <a:pt x="250" y="0"/>
                  <a:pt x="1" y="250"/>
                  <a:pt x="1" y="536"/>
                </a:cubicBezTo>
                <a:lnTo>
                  <a:pt x="1" y="6923"/>
                </a:lnTo>
                <a:cubicBezTo>
                  <a:pt x="1" y="7227"/>
                  <a:pt x="250" y="7459"/>
                  <a:pt x="536" y="7459"/>
                </a:cubicBezTo>
                <a:lnTo>
                  <a:pt x="4265" y="7459"/>
                </a:lnTo>
                <a:lnTo>
                  <a:pt x="4265" y="8261"/>
                </a:lnTo>
                <a:lnTo>
                  <a:pt x="2927" y="8261"/>
                </a:lnTo>
                <a:lnTo>
                  <a:pt x="2927" y="9047"/>
                </a:lnTo>
                <a:lnTo>
                  <a:pt x="7709" y="9047"/>
                </a:lnTo>
                <a:lnTo>
                  <a:pt x="7709" y="8261"/>
                </a:lnTo>
                <a:lnTo>
                  <a:pt x="6388" y="8261"/>
                </a:lnTo>
                <a:lnTo>
                  <a:pt x="6388" y="7459"/>
                </a:lnTo>
                <a:lnTo>
                  <a:pt x="10100" y="7459"/>
                </a:lnTo>
                <a:cubicBezTo>
                  <a:pt x="10403" y="7459"/>
                  <a:pt x="10635" y="7227"/>
                  <a:pt x="10635" y="6923"/>
                </a:cubicBezTo>
                <a:lnTo>
                  <a:pt x="10635" y="536"/>
                </a:lnTo>
                <a:cubicBezTo>
                  <a:pt x="10635" y="250"/>
                  <a:pt x="10403" y="0"/>
                  <a:pt x="1010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127;p20">
            <a:extLst>
              <a:ext uri="{FF2B5EF4-FFF2-40B4-BE49-F238E27FC236}">
                <a16:creationId xmlns:a16="http://schemas.microsoft.com/office/drawing/2014/main" id="{BED7DD5D-60AD-4615-898C-467A233817FF}"/>
              </a:ext>
            </a:extLst>
          </p:cNvPr>
          <p:cNvCxnSpPr>
            <a:cxnSpLocks/>
          </p:cNvCxnSpPr>
          <p:nvPr/>
        </p:nvCxnSpPr>
        <p:spPr>
          <a:xfrm>
            <a:off x="8700511" y="4003012"/>
            <a:ext cx="1227444" cy="0"/>
          </a:xfrm>
          <a:prstGeom prst="straightConnector1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sp>
        <p:nvSpPr>
          <p:cNvPr id="99" name="Google Shape;560;p36">
            <a:extLst>
              <a:ext uri="{FF2B5EF4-FFF2-40B4-BE49-F238E27FC236}">
                <a16:creationId xmlns:a16="http://schemas.microsoft.com/office/drawing/2014/main" id="{21C01620-C3E6-4AB0-82E3-4A87DC51C745}"/>
              </a:ext>
            </a:extLst>
          </p:cNvPr>
          <p:cNvSpPr/>
          <p:nvPr/>
        </p:nvSpPr>
        <p:spPr>
          <a:xfrm rot="827260">
            <a:off x="9487100" y="4028684"/>
            <a:ext cx="459376" cy="494631"/>
          </a:xfrm>
          <a:custGeom>
            <a:avLst/>
            <a:gdLst/>
            <a:ahLst/>
            <a:cxnLst/>
            <a:rect l="l" t="t" r="r" b="b"/>
            <a:pathLst>
              <a:path w="5657" h="5639" extrusionOk="0">
                <a:moveTo>
                  <a:pt x="2837" y="1838"/>
                </a:moveTo>
                <a:cubicBezTo>
                  <a:pt x="3390" y="1838"/>
                  <a:pt x="3836" y="2284"/>
                  <a:pt x="3836" y="2819"/>
                </a:cubicBezTo>
                <a:cubicBezTo>
                  <a:pt x="3836" y="3372"/>
                  <a:pt x="3390" y="3818"/>
                  <a:pt x="2837" y="3818"/>
                </a:cubicBezTo>
                <a:cubicBezTo>
                  <a:pt x="2266" y="3818"/>
                  <a:pt x="1838" y="3372"/>
                  <a:pt x="1838" y="2819"/>
                </a:cubicBezTo>
                <a:cubicBezTo>
                  <a:pt x="1838" y="2266"/>
                  <a:pt x="2284" y="1838"/>
                  <a:pt x="2837" y="1838"/>
                </a:cubicBezTo>
                <a:close/>
                <a:moveTo>
                  <a:pt x="2498" y="0"/>
                </a:moveTo>
                <a:lnTo>
                  <a:pt x="2195" y="571"/>
                </a:lnTo>
                <a:cubicBezTo>
                  <a:pt x="2016" y="624"/>
                  <a:pt x="1838" y="696"/>
                  <a:pt x="1677" y="785"/>
                </a:cubicBezTo>
                <a:lnTo>
                  <a:pt x="1053" y="571"/>
                </a:lnTo>
                <a:lnTo>
                  <a:pt x="589" y="1035"/>
                </a:lnTo>
                <a:lnTo>
                  <a:pt x="785" y="1659"/>
                </a:lnTo>
                <a:cubicBezTo>
                  <a:pt x="696" y="1838"/>
                  <a:pt x="642" y="2016"/>
                  <a:pt x="571" y="2195"/>
                </a:cubicBezTo>
                <a:lnTo>
                  <a:pt x="0" y="2480"/>
                </a:lnTo>
                <a:lnTo>
                  <a:pt x="0" y="3140"/>
                </a:lnTo>
                <a:lnTo>
                  <a:pt x="571" y="3426"/>
                </a:lnTo>
                <a:cubicBezTo>
                  <a:pt x="642" y="3622"/>
                  <a:pt x="696" y="3800"/>
                  <a:pt x="785" y="3961"/>
                </a:cubicBezTo>
                <a:lnTo>
                  <a:pt x="589" y="4586"/>
                </a:lnTo>
                <a:lnTo>
                  <a:pt x="1053" y="5049"/>
                </a:lnTo>
                <a:lnTo>
                  <a:pt x="1677" y="4853"/>
                </a:lnTo>
                <a:cubicBezTo>
                  <a:pt x="1838" y="4942"/>
                  <a:pt x="2016" y="5014"/>
                  <a:pt x="2195" y="5049"/>
                </a:cubicBezTo>
                <a:lnTo>
                  <a:pt x="2498" y="5638"/>
                </a:lnTo>
                <a:lnTo>
                  <a:pt x="3158" y="5638"/>
                </a:lnTo>
                <a:lnTo>
                  <a:pt x="3462" y="5049"/>
                </a:lnTo>
                <a:cubicBezTo>
                  <a:pt x="3640" y="5014"/>
                  <a:pt x="3818" y="4942"/>
                  <a:pt x="3979" y="4853"/>
                </a:cubicBezTo>
                <a:lnTo>
                  <a:pt x="4604" y="5049"/>
                </a:lnTo>
                <a:lnTo>
                  <a:pt x="5067" y="4586"/>
                </a:lnTo>
                <a:lnTo>
                  <a:pt x="4853" y="3961"/>
                </a:lnTo>
                <a:cubicBezTo>
                  <a:pt x="4960" y="3800"/>
                  <a:pt x="5032" y="3640"/>
                  <a:pt x="5085" y="3444"/>
                </a:cubicBezTo>
                <a:lnTo>
                  <a:pt x="5656" y="3158"/>
                </a:lnTo>
                <a:lnTo>
                  <a:pt x="5656" y="2498"/>
                </a:lnTo>
                <a:lnTo>
                  <a:pt x="5085" y="2195"/>
                </a:lnTo>
                <a:cubicBezTo>
                  <a:pt x="5032" y="2016"/>
                  <a:pt x="4960" y="1838"/>
                  <a:pt x="4853" y="1677"/>
                </a:cubicBezTo>
                <a:lnTo>
                  <a:pt x="5085" y="1053"/>
                </a:lnTo>
                <a:lnTo>
                  <a:pt x="4604" y="571"/>
                </a:lnTo>
                <a:lnTo>
                  <a:pt x="3979" y="785"/>
                </a:lnTo>
                <a:cubicBezTo>
                  <a:pt x="3818" y="696"/>
                  <a:pt x="3622" y="624"/>
                  <a:pt x="3462" y="571"/>
                </a:cubicBezTo>
                <a:lnTo>
                  <a:pt x="315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560;p36">
            <a:extLst>
              <a:ext uri="{FF2B5EF4-FFF2-40B4-BE49-F238E27FC236}">
                <a16:creationId xmlns:a16="http://schemas.microsoft.com/office/drawing/2014/main" id="{C4A6B935-3D39-4DDD-A066-0DD388A37150}"/>
              </a:ext>
            </a:extLst>
          </p:cNvPr>
          <p:cNvSpPr/>
          <p:nvPr/>
        </p:nvSpPr>
        <p:spPr>
          <a:xfrm>
            <a:off x="8960146" y="3387861"/>
            <a:ext cx="459376" cy="494631"/>
          </a:xfrm>
          <a:custGeom>
            <a:avLst/>
            <a:gdLst/>
            <a:ahLst/>
            <a:cxnLst/>
            <a:rect l="l" t="t" r="r" b="b"/>
            <a:pathLst>
              <a:path w="5657" h="5639" extrusionOk="0">
                <a:moveTo>
                  <a:pt x="2837" y="1838"/>
                </a:moveTo>
                <a:cubicBezTo>
                  <a:pt x="3390" y="1838"/>
                  <a:pt x="3836" y="2284"/>
                  <a:pt x="3836" y="2819"/>
                </a:cubicBezTo>
                <a:cubicBezTo>
                  <a:pt x="3836" y="3372"/>
                  <a:pt x="3390" y="3818"/>
                  <a:pt x="2837" y="3818"/>
                </a:cubicBezTo>
                <a:cubicBezTo>
                  <a:pt x="2266" y="3818"/>
                  <a:pt x="1838" y="3372"/>
                  <a:pt x="1838" y="2819"/>
                </a:cubicBezTo>
                <a:cubicBezTo>
                  <a:pt x="1838" y="2266"/>
                  <a:pt x="2284" y="1838"/>
                  <a:pt x="2837" y="1838"/>
                </a:cubicBezTo>
                <a:close/>
                <a:moveTo>
                  <a:pt x="2498" y="0"/>
                </a:moveTo>
                <a:lnTo>
                  <a:pt x="2195" y="571"/>
                </a:lnTo>
                <a:cubicBezTo>
                  <a:pt x="2016" y="624"/>
                  <a:pt x="1838" y="696"/>
                  <a:pt x="1677" y="785"/>
                </a:cubicBezTo>
                <a:lnTo>
                  <a:pt x="1053" y="571"/>
                </a:lnTo>
                <a:lnTo>
                  <a:pt x="589" y="1035"/>
                </a:lnTo>
                <a:lnTo>
                  <a:pt x="785" y="1659"/>
                </a:lnTo>
                <a:cubicBezTo>
                  <a:pt x="696" y="1838"/>
                  <a:pt x="642" y="2016"/>
                  <a:pt x="571" y="2195"/>
                </a:cubicBezTo>
                <a:lnTo>
                  <a:pt x="0" y="2480"/>
                </a:lnTo>
                <a:lnTo>
                  <a:pt x="0" y="3140"/>
                </a:lnTo>
                <a:lnTo>
                  <a:pt x="571" y="3426"/>
                </a:lnTo>
                <a:cubicBezTo>
                  <a:pt x="642" y="3622"/>
                  <a:pt x="696" y="3800"/>
                  <a:pt x="785" y="3961"/>
                </a:cubicBezTo>
                <a:lnTo>
                  <a:pt x="589" y="4586"/>
                </a:lnTo>
                <a:lnTo>
                  <a:pt x="1053" y="5049"/>
                </a:lnTo>
                <a:lnTo>
                  <a:pt x="1677" y="4853"/>
                </a:lnTo>
                <a:cubicBezTo>
                  <a:pt x="1838" y="4942"/>
                  <a:pt x="2016" y="5014"/>
                  <a:pt x="2195" y="5049"/>
                </a:cubicBezTo>
                <a:lnTo>
                  <a:pt x="2498" y="5638"/>
                </a:lnTo>
                <a:lnTo>
                  <a:pt x="3158" y="5638"/>
                </a:lnTo>
                <a:lnTo>
                  <a:pt x="3462" y="5049"/>
                </a:lnTo>
                <a:cubicBezTo>
                  <a:pt x="3640" y="5014"/>
                  <a:pt x="3818" y="4942"/>
                  <a:pt x="3979" y="4853"/>
                </a:cubicBezTo>
                <a:lnTo>
                  <a:pt x="4604" y="5049"/>
                </a:lnTo>
                <a:lnTo>
                  <a:pt x="5067" y="4586"/>
                </a:lnTo>
                <a:lnTo>
                  <a:pt x="4853" y="3961"/>
                </a:lnTo>
                <a:cubicBezTo>
                  <a:pt x="4960" y="3800"/>
                  <a:pt x="5032" y="3640"/>
                  <a:pt x="5085" y="3444"/>
                </a:cubicBezTo>
                <a:lnTo>
                  <a:pt x="5656" y="3158"/>
                </a:lnTo>
                <a:lnTo>
                  <a:pt x="5656" y="2498"/>
                </a:lnTo>
                <a:lnTo>
                  <a:pt x="5085" y="2195"/>
                </a:lnTo>
                <a:cubicBezTo>
                  <a:pt x="5032" y="2016"/>
                  <a:pt x="4960" y="1838"/>
                  <a:pt x="4853" y="1677"/>
                </a:cubicBezTo>
                <a:lnTo>
                  <a:pt x="5085" y="1053"/>
                </a:lnTo>
                <a:lnTo>
                  <a:pt x="4604" y="571"/>
                </a:lnTo>
                <a:lnTo>
                  <a:pt x="3979" y="785"/>
                </a:lnTo>
                <a:cubicBezTo>
                  <a:pt x="3818" y="696"/>
                  <a:pt x="3622" y="624"/>
                  <a:pt x="3462" y="571"/>
                </a:cubicBezTo>
                <a:lnTo>
                  <a:pt x="315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2BF58F7A-41EB-4073-9D55-144F4DB4D451}"/>
              </a:ext>
            </a:extLst>
          </p:cNvPr>
          <p:cNvSpPr/>
          <p:nvPr/>
        </p:nvSpPr>
        <p:spPr>
          <a:xfrm>
            <a:off x="8770830" y="3798261"/>
            <a:ext cx="1132226" cy="17697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EA3E0B1A-95A4-43B3-B5B2-80ECEF5DAD4E}"/>
              </a:ext>
            </a:extLst>
          </p:cNvPr>
          <p:cNvSpPr txBox="1"/>
          <p:nvPr/>
        </p:nvSpPr>
        <p:spPr>
          <a:xfrm>
            <a:off x="8713233" y="3730793"/>
            <a:ext cx="1380693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anose="020B0502040204020203" pitchFamily="34" charset="0"/>
              </a:rPr>
              <a:t>terraform apply</a:t>
            </a:r>
            <a:endParaRPr lang="ru-RU" sz="1200" b="1" dirty="0"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" panose="020B0502040204020203" pitchFamily="34" charset="0"/>
            </a:endParaRPr>
          </a:p>
        </p:txBody>
      </p: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25FC610F-2229-4E3E-AC2A-F1CFAF5949FA}"/>
              </a:ext>
            </a:extLst>
          </p:cNvPr>
          <p:cNvCxnSpPr>
            <a:cxnSpLocks/>
          </p:cNvCxnSpPr>
          <p:nvPr/>
        </p:nvCxnSpPr>
        <p:spPr>
          <a:xfrm flipH="1">
            <a:off x="8342158" y="3071441"/>
            <a:ext cx="1099725" cy="478801"/>
          </a:xfrm>
          <a:prstGeom prst="straightConnector1">
            <a:avLst/>
          </a:prstGeom>
          <a:ln w="254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Рисунок 60">
            <a:extLst>
              <a:ext uri="{FF2B5EF4-FFF2-40B4-BE49-F238E27FC236}">
                <a16:creationId xmlns:a16="http://schemas.microsoft.com/office/drawing/2014/main" id="{47288C56-0CE6-44D2-9638-E3E79BC153D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48736" y="2170545"/>
            <a:ext cx="5093180" cy="381743"/>
          </a:xfrm>
          <a:prstGeom prst="rect">
            <a:avLst/>
          </a:prstGeom>
        </p:spPr>
      </p:pic>
      <p:pic>
        <p:nvPicPr>
          <p:cNvPr id="62" name="Рисунок 61">
            <a:extLst>
              <a:ext uri="{FF2B5EF4-FFF2-40B4-BE49-F238E27FC236}">
                <a16:creationId xmlns:a16="http://schemas.microsoft.com/office/drawing/2014/main" id="{EF498E3B-51E3-4881-9F85-6C2AB0326370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868"/>
          <a:stretch/>
        </p:blipFill>
        <p:spPr>
          <a:xfrm>
            <a:off x="1348736" y="2527149"/>
            <a:ext cx="5093180" cy="390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16508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F5C63F8F-462A-5DF4-0D68-2CE05D0428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2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4486275" y="1090567"/>
            <a:ext cx="3219450" cy="723949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dirty="0">
                <a:latin typeface="Bahnschrift SemiBold" panose="020B0502040204020203" pitchFamily="34" charset="0"/>
                <a:ea typeface="Adobe Fan Heiti Std B" panose="020B0700000000000000" pitchFamily="34" charset="-128"/>
              </a:rPr>
              <a:t>Заключение</a:t>
            </a:r>
            <a:endParaRPr sz="4000" dirty="0">
              <a:latin typeface="Bahnschrift SemiBold" panose="020B0502040204020203" pitchFamily="34" charset="0"/>
              <a:ea typeface="Adobe Fan Heiti Std B" panose="020B0700000000000000" pitchFamily="34" charset="-128"/>
            </a:endParaRPr>
          </a:p>
        </p:txBody>
      </p:sp>
      <p:sp>
        <p:nvSpPr>
          <p:cNvPr id="126" name="Google Shape;126;p20"/>
          <p:cNvSpPr txBox="1">
            <a:spLocks noGrp="1"/>
          </p:cNvSpPr>
          <p:nvPr>
            <p:ph type="body" idx="1"/>
          </p:nvPr>
        </p:nvSpPr>
        <p:spPr>
          <a:xfrm>
            <a:off x="1066799" y="2132039"/>
            <a:ext cx="6934202" cy="432434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8100" indent="0">
              <a:buNone/>
            </a:pPr>
            <a:r>
              <a:rPr lang="ru-RU" sz="2400" dirty="0">
                <a:latin typeface="Bahnschrift Light" panose="020B0502040204020203" pitchFamily="34" charset="0"/>
              </a:rPr>
              <a:t>Всё описанное ранее - вершина айсберга облачных платформ</a:t>
            </a:r>
            <a:r>
              <a:rPr lang="en-US" sz="2400" dirty="0">
                <a:latin typeface="Bahnschrift Light" panose="020B0502040204020203" pitchFamily="34" charset="0"/>
              </a:rPr>
              <a:t>;</a:t>
            </a:r>
            <a:r>
              <a:rPr lang="ru-RU" sz="2400" dirty="0">
                <a:latin typeface="Bahnschrift Light" panose="020B0502040204020203" pitchFamily="34" charset="0"/>
              </a:rPr>
              <a:t> Современный мир уже полностью строится на удалённых сервисах, компании разрабатывают, тестируют и выкладывают свои продукты с помощью облачных решений.</a:t>
            </a:r>
          </a:p>
          <a:p>
            <a:pPr marL="38100" indent="0">
              <a:buNone/>
            </a:pPr>
            <a:endParaRPr lang="ru-RU" sz="2400" dirty="0">
              <a:latin typeface="Bahnschrift Light" panose="020B0502040204020203" pitchFamily="34" charset="0"/>
            </a:endParaRPr>
          </a:p>
          <a:p>
            <a:pPr marL="38100" indent="0">
              <a:buNone/>
            </a:pPr>
            <a:r>
              <a:rPr lang="ru-RU" sz="2400" dirty="0">
                <a:latin typeface="Bahnschrift Light" panose="020B0502040204020203" pitchFamily="34" charset="0"/>
              </a:rPr>
              <a:t>Данным манифестом был представлен вариант развертывания в облаке систем моделирования сетей с оборудованием </a:t>
            </a:r>
            <a:r>
              <a:rPr lang="en-US" sz="2400" dirty="0">
                <a:latin typeface="Bahnschrift Light" panose="020B0502040204020203" pitchFamily="34" charset="0"/>
              </a:rPr>
              <a:t>Cisco</a:t>
            </a:r>
            <a:r>
              <a:rPr lang="ru-RU" sz="2400" dirty="0">
                <a:latin typeface="Bahnschrift Light" panose="020B0502040204020203" pitchFamily="34" charset="0"/>
              </a:rPr>
              <a:t> в почти любых масштабах.</a:t>
            </a:r>
          </a:p>
          <a:p>
            <a:pPr marL="38100" indent="0">
              <a:buNone/>
            </a:pPr>
            <a:endParaRPr lang="ru-RU" sz="2400" dirty="0">
              <a:latin typeface="Bahnschrift Light" panose="020B0502040204020203" pitchFamily="34" charset="0"/>
            </a:endParaRPr>
          </a:p>
          <a:p>
            <a:pPr marL="38100" indent="0">
              <a:buNone/>
            </a:pPr>
            <a:endParaRPr lang="ru-RU" sz="2400" dirty="0">
              <a:latin typeface="Bahnschrift Light" panose="020B0502040204020203" pitchFamily="34" charset="0"/>
            </a:endParaRPr>
          </a:p>
        </p:txBody>
      </p:sp>
      <p:cxnSp>
        <p:nvCxnSpPr>
          <p:cNvPr id="127" name="Google Shape;127;p20"/>
          <p:cNvCxnSpPr>
            <a:cxnSpLocks/>
          </p:cNvCxnSpPr>
          <p:nvPr/>
        </p:nvCxnSpPr>
        <p:spPr>
          <a:xfrm flipV="1">
            <a:off x="1184100" y="1895478"/>
            <a:ext cx="9722025" cy="1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pic>
        <p:nvPicPr>
          <p:cNvPr id="1048" name="Picture 24" descr="Google защитит облачные данные | Новости рынка SEO"/>
          <p:cNvPicPr>
            <a:picLocks noChangeAspect="1" noChangeArrowheads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946"/>
          <a:stretch/>
        </p:blipFill>
        <p:spPr bwMode="auto">
          <a:xfrm>
            <a:off x="7899400" y="2143635"/>
            <a:ext cx="3006725" cy="2971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4" descr="Google защитит облачные данные | Новости рынка SEO"/>
          <p:cNvPicPr>
            <a:picLocks noChangeAspect="1" noChangeArrowheads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92" b="40323"/>
          <a:stretch/>
        </p:blipFill>
        <p:spPr bwMode="auto">
          <a:xfrm>
            <a:off x="8607541" y="4692683"/>
            <a:ext cx="2370773" cy="699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4" descr="Google защитит облачные данные | Новости рынка SEO"/>
          <p:cNvPicPr>
            <a:picLocks noChangeAspect="1" noChangeArrowheads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92" t="62115" b="1"/>
          <a:stretch/>
        </p:blipFill>
        <p:spPr bwMode="auto">
          <a:xfrm>
            <a:off x="8336626" y="5391873"/>
            <a:ext cx="2370773" cy="443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119486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E8258953-1D9C-F5A3-997D-91C45C763C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2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1019176" y="933450"/>
            <a:ext cx="5305424" cy="962026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Bahnschrift SemiBold" panose="020B0502040204020203" pitchFamily="34" charset="0"/>
              </a:rPr>
              <a:t>Целевая идея</a:t>
            </a:r>
            <a:endParaRPr sz="3200" dirty="0">
              <a:latin typeface="Bahnschrift SemiBold" panose="020B0502040204020203" pitchFamily="34" charset="0"/>
              <a:ea typeface="Adobe Fan Heiti Std B" panose="020B0700000000000000" pitchFamily="34" charset="-128"/>
            </a:endParaRPr>
          </a:p>
        </p:txBody>
      </p:sp>
      <p:sp>
        <p:nvSpPr>
          <p:cNvPr id="126" name="Google Shape;126;p20"/>
          <p:cNvSpPr txBox="1">
            <a:spLocks noGrp="1"/>
          </p:cNvSpPr>
          <p:nvPr>
            <p:ph type="body" idx="1"/>
          </p:nvPr>
        </p:nvSpPr>
        <p:spPr>
          <a:xfrm>
            <a:off x="1019176" y="2057400"/>
            <a:ext cx="6851660" cy="320919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ru-RU" dirty="0">
                <a:latin typeface="Bahnschrift Light" panose="020B0502040204020203" pitchFamily="34" charset="0"/>
                <a:ea typeface="Overpass Light"/>
                <a:cs typeface="Overpass Light"/>
                <a:sym typeface="Overpass Light"/>
              </a:rPr>
              <a:t>Необходимость компаний держать у себя сервис, через который проходит большое количество клиентов и их трафика, образует задачу, где требуется универсальное решение.</a:t>
            </a:r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ru-RU" dirty="0">
                <a:latin typeface="Bahnschrift Light" panose="020B0502040204020203" pitchFamily="34" charset="0"/>
                <a:ea typeface="Overpass Light"/>
                <a:cs typeface="Overpass Light"/>
                <a:sym typeface="Overpass Light"/>
              </a:rPr>
              <a:t>Для крупных проектов, во избежание колоссальных трат на оборудование создали облачные сервисы.</a:t>
            </a:r>
          </a:p>
        </p:txBody>
      </p:sp>
      <p:cxnSp>
        <p:nvCxnSpPr>
          <p:cNvPr id="127" name="Google Shape;127;p20"/>
          <p:cNvCxnSpPr>
            <a:cxnSpLocks/>
          </p:cNvCxnSpPr>
          <p:nvPr/>
        </p:nvCxnSpPr>
        <p:spPr>
          <a:xfrm>
            <a:off x="1184100" y="1895476"/>
            <a:ext cx="3686838" cy="0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pic>
        <p:nvPicPr>
          <p:cNvPr id="46" name="Picture 2">
            <a:extLst>
              <a:ext uri="{FF2B5EF4-FFF2-40B4-BE49-F238E27FC236}">
                <a16:creationId xmlns:a16="http://schemas.microsoft.com/office/drawing/2014/main" id="{D43AC59C-E699-48D8-A84F-AA5C5AE57D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  <a14:imgEffect>
                      <a14:saturation sat="8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33" t="7167" r="6223" b="5788"/>
          <a:stretch/>
        </p:blipFill>
        <p:spPr bwMode="auto">
          <a:xfrm>
            <a:off x="8170403" y="2057400"/>
            <a:ext cx="3053416" cy="3008392"/>
          </a:xfrm>
          <a:prstGeom prst="ellipse">
            <a:avLst/>
          </a:prstGeom>
          <a:noFill/>
          <a:ln w="12700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244600" sx="92000" sy="92000" algn="ctr" rotWithShape="0">
              <a:schemeClr val="accent1">
                <a:lumMod val="60000"/>
                <a:lumOff val="40000"/>
              </a:schemeClr>
            </a:outerShdw>
            <a:reflection stA="29000" endPos="58000" dist="508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064976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DAF064F5-DE58-1199-0C86-0D07D11E8F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1019176" y="638631"/>
            <a:ext cx="5305424" cy="1256845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dirty="0">
                <a:latin typeface="Bahnschrift SemiBold" panose="020B0502040204020203" pitchFamily="34" charset="0"/>
                <a:ea typeface="Adobe Fan Heiti Std B" panose="020B0700000000000000" pitchFamily="34" charset="-128"/>
              </a:rPr>
              <a:t>Облачные провайдеры</a:t>
            </a:r>
            <a:endParaRPr sz="3200" dirty="0">
              <a:latin typeface="Bahnschrift SemiBold" panose="020B0502040204020203" pitchFamily="34" charset="0"/>
              <a:ea typeface="Adobe Fan Heiti Std B" panose="020B0700000000000000" pitchFamily="34" charset="-128"/>
            </a:endParaRPr>
          </a:p>
        </p:txBody>
      </p:sp>
      <p:sp>
        <p:nvSpPr>
          <p:cNvPr id="126" name="Google Shape;126;p20"/>
          <p:cNvSpPr txBox="1">
            <a:spLocks noGrp="1"/>
          </p:cNvSpPr>
          <p:nvPr>
            <p:ph type="body" idx="1"/>
          </p:nvPr>
        </p:nvSpPr>
        <p:spPr>
          <a:xfrm>
            <a:off x="1019176" y="2057400"/>
            <a:ext cx="4124324" cy="367665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§"/>
            </a:pPr>
            <a:r>
              <a:rPr lang="en-US" sz="3000" dirty="0">
                <a:latin typeface="Bahnschrift SemiBold" panose="020B0502040204020203" pitchFamily="34" charset="0"/>
                <a:ea typeface="Adobe Fan Heiti Std B" panose="020B0700000000000000" pitchFamily="34" charset="-128"/>
              </a:rPr>
              <a:t>Google Cloud;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§"/>
            </a:pPr>
            <a:r>
              <a:rPr lang="en-GB" sz="3000" dirty="0">
                <a:latin typeface="Bahnschrift SemiBold" panose="020B0502040204020203" pitchFamily="34" charset="0"/>
                <a:ea typeface="Adobe Fan Heiti Std B" panose="020B0700000000000000" pitchFamily="34" charset="-128"/>
              </a:rPr>
              <a:t>Microsoft Azure;</a:t>
            </a:r>
            <a:endParaRPr sz="3000" dirty="0">
              <a:latin typeface="Bahnschrift SemiBold" panose="020B0502040204020203" pitchFamily="34" charset="0"/>
              <a:ea typeface="Adobe Fan Heiti Std B" panose="020B0700000000000000" pitchFamily="34" charset="-128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§"/>
            </a:pPr>
            <a:r>
              <a:rPr lang="en-GB" sz="3000" dirty="0">
                <a:latin typeface="Bahnschrift SemiBold" panose="020B0502040204020203" pitchFamily="34" charset="0"/>
                <a:ea typeface="Adobe Fan Heiti Std B" panose="020B0700000000000000" pitchFamily="34" charset="-128"/>
              </a:rPr>
              <a:t>AWS;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§"/>
            </a:pPr>
            <a:r>
              <a:rPr lang="en-GB" sz="3000" dirty="0">
                <a:latin typeface="Bahnschrift SemiBold" panose="020B0502040204020203" pitchFamily="34" charset="0"/>
                <a:ea typeface="Adobe Fan Heiti Std B" panose="020B0700000000000000" pitchFamily="34" charset="-128"/>
              </a:rPr>
              <a:t>Yandex Cloud;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§"/>
            </a:pPr>
            <a:r>
              <a:rPr lang="en-GB" sz="3000" dirty="0">
                <a:latin typeface="Bahnschrift SemiBold" panose="020B0502040204020203" pitchFamily="34" charset="0"/>
                <a:ea typeface="Adobe Fan Heiti Std B" panose="020B0700000000000000" pitchFamily="34" charset="-128"/>
              </a:rPr>
              <a:t>MTS Cloud.</a:t>
            </a:r>
          </a:p>
        </p:txBody>
      </p:sp>
      <p:cxnSp>
        <p:nvCxnSpPr>
          <p:cNvPr id="127" name="Google Shape;127;p20"/>
          <p:cNvCxnSpPr>
            <a:cxnSpLocks/>
          </p:cNvCxnSpPr>
          <p:nvPr/>
        </p:nvCxnSpPr>
        <p:spPr>
          <a:xfrm>
            <a:off x="1184100" y="1895476"/>
            <a:ext cx="3097614" cy="0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sp>
        <p:nvSpPr>
          <p:cNvPr id="10" name="Google Shape;730;p36">
            <a:extLst>
              <a:ext uri="{FF2B5EF4-FFF2-40B4-BE49-F238E27FC236}">
                <a16:creationId xmlns:a16="http://schemas.microsoft.com/office/drawing/2014/main" id="{A8C00131-6E02-4369-925F-47EDFA758825}"/>
              </a:ext>
            </a:extLst>
          </p:cNvPr>
          <p:cNvSpPr/>
          <p:nvPr/>
        </p:nvSpPr>
        <p:spPr>
          <a:xfrm>
            <a:off x="9163814" y="1895476"/>
            <a:ext cx="1168717" cy="710705"/>
          </a:xfrm>
          <a:custGeom>
            <a:avLst/>
            <a:gdLst/>
            <a:ahLst/>
            <a:cxnLst/>
            <a:rect l="l" t="t" r="r" b="b"/>
            <a:pathLst>
              <a:path w="11331" h="6379" extrusionOk="0">
                <a:moveTo>
                  <a:pt x="4807" y="0"/>
                </a:moveTo>
                <a:cubicBezTo>
                  <a:pt x="4627" y="0"/>
                  <a:pt x="4445" y="20"/>
                  <a:pt x="4265" y="62"/>
                </a:cubicBezTo>
                <a:cubicBezTo>
                  <a:pt x="3212" y="330"/>
                  <a:pt x="2445" y="1276"/>
                  <a:pt x="2445" y="2382"/>
                </a:cubicBezTo>
                <a:lnTo>
                  <a:pt x="2445" y="2418"/>
                </a:lnTo>
                <a:cubicBezTo>
                  <a:pt x="2335" y="2399"/>
                  <a:pt x="2226" y="2390"/>
                  <a:pt x="2117" y="2390"/>
                </a:cubicBezTo>
                <a:cubicBezTo>
                  <a:pt x="1500" y="2390"/>
                  <a:pt x="912" y="2684"/>
                  <a:pt x="518" y="3185"/>
                </a:cubicBezTo>
                <a:cubicBezTo>
                  <a:pt x="72" y="3774"/>
                  <a:pt x="0" y="4559"/>
                  <a:pt x="321" y="5237"/>
                </a:cubicBezTo>
                <a:cubicBezTo>
                  <a:pt x="625" y="5897"/>
                  <a:pt x="1285" y="6325"/>
                  <a:pt x="2017" y="6379"/>
                </a:cubicBezTo>
                <a:lnTo>
                  <a:pt x="9742" y="6379"/>
                </a:lnTo>
                <a:cubicBezTo>
                  <a:pt x="10617" y="6379"/>
                  <a:pt x="11330" y="5665"/>
                  <a:pt x="11330" y="4791"/>
                </a:cubicBezTo>
                <a:cubicBezTo>
                  <a:pt x="11330" y="3916"/>
                  <a:pt x="10617" y="3185"/>
                  <a:pt x="9742" y="3185"/>
                </a:cubicBezTo>
                <a:lnTo>
                  <a:pt x="9618" y="3185"/>
                </a:lnTo>
                <a:cubicBezTo>
                  <a:pt x="9618" y="2525"/>
                  <a:pt x="9296" y="1918"/>
                  <a:pt x="8779" y="1561"/>
                </a:cubicBezTo>
                <a:cubicBezTo>
                  <a:pt x="8435" y="1320"/>
                  <a:pt x="8031" y="1197"/>
                  <a:pt x="7626" y="1197"/>
                </a:cubicBezTo>
                <a:cubicBezTo>
                  <a:pt x="7401" y="1197"/>
                  <a:pt x="7175" y="1235"/>
                  <a:pt x="6959" y="1311"/>
                </a:cubicBezTo>
                <a:cubicBezTo>
                  <a:pt x="6543" y="495"/>
                  <a:pt x="5696" y="0"/>
                  <a:pt x="480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chemeClr val="bg1">
                <a:lumMod val="75000"/>
                <a:alpha val="4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432;p31">
            <a:extLst>
              <a:ext uri="{FF2B5EF4-FFF2-40B4-BE49-F238E27FC236}">
                <a16:creationId xmlns:a16="http://schemas.microsoft.com/office/drawing/2014/main" id="{B312E2C5-34F6-4735-BEFE-F43C55B6B335}"/>
              </a:ext>
            </a:extLst>
          </p:cNvPr>
          <p:cNvGrpSpPr/>
          <p:nvPr/>
        </p:nvGrpSpPr>
        <p:grpSpPr>
          <a:xfrm>
            <a:off x="7780270" y="4129209"/>
            <a:ext cx="1107926" cy="926404"/>
            <a:chOff x="1295330" y="1868507"/>
            <a:chExt cx="4365503" cy="3647530"/>
          </a:xfrm>
          <a:solidFill>
            <a:schemeClr val="accent5">
              <a:lumMod val="20000"/>
              <a:lumOff val="80000"/>
            </a:schemeClr>
          </a:solidFill>
        </p:grpSpPr>
        <p:grpSp>
          <p:nvGrpSpPr>
            <p:cNvPr id="14" name="Google Shape;433;p31">
              <a:extLst>
                <a:ext uri="{FF2B5EF4-FFF2-40B4-BE49-F238E27FC236}">
                  <a16:creationId xmlns:a16="http://schemas.microsoft.com/office/drawing/2014/main" id="{498EBD9B-2ADD-48B7-B2AC-3B9C8C07F1C6}"/>
                </a:ext>
              </a:extLst>
            </p:cNvPr>
            <p:cNvGrpSpPr/>
            <p:nvPr/>
          </p:nvGrpSpPr>
          <p:grpSpPr>
            <a:xfrm>
              <a:off x="1295330" y="1868507"/>
              <a:ext cx="4365503" cy="3647530"/>
              <a:chOff x="6679223" y="1947864"/>
              <a:chExt cx="3956410" cy="3325308"/>
            </a:xfrm>
            <a:grpFill/>
          </p:grpSpPr>
          <p:grpSp>
            <p:nvGrpSpPr>
              <p:cNvPr id="16" name="Google Shape;434;p31">
                <a:extLst>
                  <a:ext uri="{FF2B5EF4-FFF2-40B4-BE49-F238E27FC236}">
                    <a16:creationId xmlns:a16="http://schemas.microsoft.com/office/drawing/2014/main" id="{986B110F-C110-45D0-ACD6-D309AAC40DAD}"/>
                  </a:ext>
                </a:extLst>
              </p:cNvPr>
              <p:cNvGrpSpPr/>
              <p:nvPr/>
            </p:nvGrpSpPr>
            <p:grpSpPr>
              <a:xfrm>
                <a:off x="7996402" y="4725653"/>
                <a:ext cx="1328920" cy="547519"/>
                <a:chOff x="7059929" y="5060917"/>
                <a:chExt cx="1328920" cy="547519"/>
              </a:xfrm>
              <a:grpFill/>
            </p:grpSpPr>
            <p:sp>
              <p:nvSpPr>
                <p:cNvPr id="20" name="Google Shape;435;p31">
                  <a:extLst>
                    <a:ext uri="{FF2B5EF4-FFF2-40B4-BE49-F238E27FC236}">
                      <a16:creationId xmlns:a16="http://schemas.microsoft.com/office/drawing/2014/main" id="{705BD9A1-85CC-470A-9BA1-B1DC20AC4CCE}"/>
                    </a:ext>
                  </a:extLst>
                </p:cNvPr>
                <p:cNvSpPr/>
                <p:nvPr/>
              </p:nvSpPr>
              <p:spPr>
                <a:xfrm rot="10800000">
                  <a:off x="7059929" y="5578436"/>
                  <a:ext cx="1322100" cy="30000"/>
                </a:xfrm>
                <a:prstGeom prst="trapezoid">
                  <a:avLst>
                    <a:gd name="adj" fmla="val 142327"/>
                  </a:avLst>
                </a:prstGeom>
                <a:grpFill/>
                <a:ln w="19050" cap="flat" cmpd="sng">
                  <a:solidFill>
                    <a:schemeClr val="accent1">
                      <a:lumMod val="60000"/>
                      <a:lumOff val="4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" name="Google Shape;436;p31">
                  <a:extLst>
                    <a:ext uri="{FF2B5EF4-FFF2-40B4-BE49-F238E27FC236}">
                      <a16:creationId xmlns:a16="http://schemas.microsoft.com/office/drawing/2014/main" id="{1A766CE2-7212-4D0C-A720-4F5E392C5981}"/>
                    </a:ext>
                  </a:extLst>
                </p:cNvPr>
                <p:cNvSpPr/>
                <p:nvPr/>
              </p:nvSpPr>
              <p:spPr>
                <a:xfrm>
                  <a:off x="7187465" y="5060917"/>
                  <a:ext cx="1067100" cy="428400"/>
                </a:xfrm>
                <a:prstGeom prst="trapezoid">
                  <a:avLst>
                    <a:gd name="adj" fmla="val 15083"/>
                  </a:avLst>
                </a:prstGeom>
                <a:grpFill/>
                <a:ln w="19050" cap="flat" cmpd="sng">
                  <a:solidFill>
                    <a:schemeClr val="accent1">
                      <a:lumMod val="60000"/>
                      <a:lumOff val="4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" name="Google Shape;437;p31">
                  <a:extLst>
                    <a:ext uri="{FF2B5EF4-FFF2-40B4-BE49-F238E27FC236}">
                      <a16:creationId xmlns:a16="http://schemas.microsoft.com/office/drawing/2014/main" id="{2A1D5D90-BCC0-408B-8864-E334D58A6F39}"/>
                    </a:ext>
                  </a:extLst>
                </p:cNvPr>
                <p:cNvSpPr/>
                <p:nvPr/>
              </p:nvSpPr>
              <p:spPr>
                <a:xfrm>
                  <a:off x="7066749" y="5488243"/>
                  <a:ext cx="1322100" cy="93600"/>
                </a:xfrm>
                <a:prstGeom prst="trapezoid">
                  <a:avLst>
                    <a:gd name="adj" fmla="val 142327"/>
                  </a:avLst>
                </a:prstGeom>
                <a:grpFill/>
                <a:ln w="19050" cap="flat" cmpd="sng">
                  <a:solidFill>
                    <a:schemeClr val="accent1">
                      <a:lumMod val="60000"/>
                      <a:lumOff val="4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7" name="Google Shape;438;p31">
                <a:extLst>
                  <a:ext uri="{FF2B5EF4-FFF2-40B4-BE49-F238E27FC236}">
                    <a16:creationId xmlns:a16="http://schemas.microsoft.com/office/drawing/2014/main" id="{FD971F96-2F59-4353-9CDE-AFB467C6E587}"/>
                  </a:ext>
                </a:extLst>
              </p:cNvPr>
              <p:cNvGrpSpPr/>
              <p:nvPr/>
            </p:nvGrpSpPr>
            <p:grpSpPr>
              <a:xfrm>
                <a:off x="6679223" y="1947864"/>
                <a:ext cx="3956410" cy="2777787"/>
                <a:chOff x="5742750" y="2283128"/>
                <a:chExt cx="3956410" cy="2777787"/>
              </a:xfrm>
              <a:grpFill/>
            </p:grpSpPr>
            <p:sp>
              <p:nvSpPr>
                <p:cNvPr id="18" name="Google Shape;439;p31">
                  <a:extLst>
                    <a:ext uri="{FF2B5EF4-FFF2-40B4-BE49-F238E27FC236}">
                      <a16:creationId xmlns:a16="http://schemas.microsoft.com/office/drawing/2014/main" id="{BDA93FE0-E6A9-4849-A213-3167ABD8A850}"/>
                    </a:ext>
                  </a:extLst>
                </p:cNvPr>
                <p:cNvSpPr/>
                <p:nvPr/>
              </p:nvSpPr>
              <p:spPr>
                <a:xfrm>
                  <a:off x="5742760" y="2283128"/>
                  <a:ext cx="3956400" cy="2777700"/>
                </a:xfrm>
                <a:prstGeom prst="roundRect">
                  <a:avLst>
                    <a:gd name="adj" fmla="val 3377"/>
                  </a:avLst>
                </a:prstGeom>
                <a:grpFill/>
                <a:ln w="19050" cap="flat" cmpd="sng">
                  <a:solidFill>
                    <a:schemeClr val="accent1">
                      <a:lumMod val="60000"/>
                      <a:lumOff val="40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" name="Google Shape;440;p31">
                  <a:extLst>
                    <a:ext uri="{FF2B5EF4-FFF2-40B4-BE49-F238E27FC236}">
                      <a16:creationId xmlns:a16="http://schemas.microsoft.com/office/drawing/2014/main" id="{517584B4-26E4-437E-B069-3AFB108E320C}"/>
                    </a:ext>
                  </a:extLst>
                </p:cNvPr>
                <p:cNvSpPr/>
                <p:nvPr/>
              </p:nvSpPr>
              <p:spPr>
                <a:xfrm rot="10800000">
                  <a:off x="5742750" y="4752515"/>
                  <a:ext cx="3956400" cy="308400"/>
                </a:xfrm>
                <a:prstGeom prst="round2SameRect">
                  <a:avLst>
                    <a:gd name="adj1" fmla="val 19571"/>
                    <a:gd name="adj2" fmla="val 0"/>
                  </a:avLst>
                </a:prstGeom>
                <a:grpFill/>
                <a:ln w="19050" cap="flat" cmpd="sng">
                  <a:solidFill>
                    <a:schemeClr val="accent1">
                      <a:lumMod val="60000"/>
                      <a:lumOff val="40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15" name="Google Shape;441;p31">
              <a:extLst>
                <a:ext uri="{FF2B5EF4-FFF2-40B4-BE49-F238E27FC236}">
                  <a16:creationId xmlns:a16="http://schemas.microsoft.com/office/drawing/2014/main" id="{5A5FE17A-09C7-4457-96CE-59C5177032AF}"/>
                </a:ext>
              </a:extLst>
            </p:cNvPr>
            <p:cNvSpPr/>
            <p:nvPr/>
          </p:nvSpPr>
          <p:spPr>
            <a:xfrm>
              <a:off x="3370018" y="1929853"/>
              <a:ext cx="108000" cy="108000"/>
            </a:xfrm>
            <a:prstGeom prst="ellipse">
              <a:avLst/>
            </a:prstGeom>
            <a:grpFill/>
            <a:ln w="19050" cap="flat" cmpd="sng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" name="Google Shape;432;p31">
            <a:extLst>
              <a:ext uri="{FF2B5EF4-FFF2-40B4-BE49-F238E27FC236}">
                <a16:creationId xmlns:a16="http://schemas.microsoft.com/office/drawing/2014/main" id="{35574C7B-8298-4A74-A4D4-DDCBF3B4BCD5}"/>
              </a:ext>
            </a:extLst>
          </p:cNvPr>
          <p:cNvGrpSpPr/>
          <p:nvPr/>
        </p:nvGrpSpPr>
        <p:grpSpPr>
          <a:xfrm>
            <a:off x="6259745" y="3150574"/>
            <a:ext cx="1107926" cy="926404"/>
            <a:chOff x="1295330" y="1868507"/>
            <a:chExt cx="4365503" cy="3647530"/>
          </a:xfrm>
          <a:solidFill>
            <a:schemeClr val="accent5">
              <a:lumMod val="20000"/>
              <a:lumOff val="80000"/>
            </a:schemeClr>
          </a:solidFill>
        </p:grpSpPr>
        <p:grpSp>
          <p:nvGrpSpPr>
            <p:cNvPr id="24" name="Google Shape;433;p31">
              <a:extLst>
                <a:ext uri="{FF2B5EF4-FFF2-40B4-BE49-F238E27FC236}">
                  <a16:creationId xmlns:a16="http://schemas.microsoft.com/office/drawing/2014/main" id="{43665BF6-B5AE-4068-864A-8416D3C11AFC}"/>
                </a:ext>
              </a:extLst>
            </p:cNvPr>
            <p:cNvGrpSpPr/>
            <p:nvPr/>
          </p:nvGrpSpPr>
          <p:grpSpPr>
            <a:xfrm>
              <a:off x="1295330" y="1868507"/>
              <a:ext cx="4365503" cy="3647530"/>
              <a:chOff x="6679223" y="1947864"/>
              <a:chExt cx="3956410" cy="3325308"/>
            </a:xfrm>
            <a:grpFill/>
          </p:grpSpPr>
          <p:grpSp>
            <p:nvGrpSpPr>
              <p:cNvPr id="26" name="Google Shape;434;p31">
                <a:extLst>
                  <a:ext uri="{FF2B5EF4-FFF2-40B4-BE49-F238E27FC236}">
                    <a16:creationId xmlns:a16="http://schemas.microsoft.com/office/drawing/2014/main" id="{81A76362-FAC1-43C6-9EEB-3CC8342C8B69}"/>
                  </a:ext>
                </a:extLst>
              </p:cNvPr>
              <p:cNvGrpSpPr/>
              <p:nvPr/>
            </p:nvGrpSpPr>
            <p:grpSpPr>
              <a:xfrm>
                <a:off x="7996402" y="4725653"/>
                <a:ext cx="1328920" cy="547519"/>
                <a:chOff x="7059929" y="5060917"/>
                <a:chExt cx="1328920" cy="547519"/>
              </a:xfrm>
              <a:grpFill/>
            </p:grpSpPr>
            <p:sp>
              <p:nvSpPr>
                <p:cNvPr id="30" name="Google Shape;435;p31">
                  <a:extLst>
                    <a:ext uri="{FF2B5EF4-FFF2-40B4-BE49-F238E27FC236}">
                      <a16:creationId xmlns:a16="http://schemas.microsoft.com/office/drawing/2014/main" id="{8AC05A18-8706-4B21-8C08-429AA4E3C447}"/>
                    </a:ext>
                  </a:extLst>
                </p:cNvPr>
                <p:cNvSpPr/>
                <p:nvPr/>
              </p:nvSpPr>
              <p:spPr>
                <a:xfrm rot="10800000">
                  <a:off x="7059929" y="5578436"/>
                  <a:ext cx="1322100" cy="30000"/>
                </a:xfrm>
                <a:prstGeom prst="trapezoid">
                  <a:avLst>
                    <a:gd name="adj" fmla="val 142327"/>
                  </a:avLst>
                </a:prstGeom>
                <a:grpFill/>
                <a:ln w="19050" cap="flat" cmpd="sng">
                  <a:solidFill>
                    <a:schemeClr val="accent1">
                      <a:lumMod val="60000"/>
                      <a:lumOff val="4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dirty="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" name="Google Shape;436;p31">
                  <a:extLst>
                    <a:ext uri="{FF2B5EF4-FFF2-40B4-BE49-F238E27FC236}">
                      <a16:creationId xmlns:a16="http://schemas.microsoft.com/office/drawing/2014/main" id="{5578CF97-45A7-4704-989E-4CF15B9E452A}"/>
                    </a:ext>
                  </a:extLst>
                </p:cNvPr>
                <p:cNvSpPr/>
                <p:nvPr/>
              </p:nvSpPr>
              <p:spPr>
                <a:xfrm>
                  <a:off x="7187465" y="5060917"/>
                  <a:ext cx="1067100" cy="428400"/>
                </a:xfrm>
                <a:prstGeom prst="trapezoid">
                  <a:avLst>
                    <a:gd name="adj" fmla="val 15083"/>
                  </a:avLst>
                </a:prstGeom>
                <a:grpFill/>
                <a:ln w="19050" cap="flat" cmpd="sng">
                  <a:solidFill>
                    <a:schemeClr val="accent1">
                      <a:lumMod val="60000"/>
                      <a:lumOff val="4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" name="Google Shape;437;p31">
                  <a:extLst>
                    <a:ext uri="{FF2B5EF4-FFF2-40B4-BE49-F238E27FC236}">
                      <a16:creationId xmlns:a16="http://schemas.microsoft.com/office/drawing/2014/main" id="{12AFE0C8-7C11-4F3D-8AE2-D6D53191D7CF}"/>
                    </a:ext>
                  </a:extLst>
                </p:cNvPr>
                <p:cNvSpPr/>
                <p:nvPr/>
              </p:nvSpPr>
              <p:spPr>
                <a:xfrm>
                  <a:off x="7066749" y="5488243"/>
                  <a:ext cx="1322100" cy="93600"/>
                </a:xfrm>
                <a:prstGeom prst="trapezoid">
                  <a:avLst>
                    <a:gd name="adj" fmla="val 142327"/>
                  </a:avLst>
                </a:prstGeom>
                <a:grpFill/>
                <a:ln w="19050" cap="flat" cmpd="sng">
                  <a:solidFill>
                    <a:schemeClr val="accent1">
                      <a:lumMod val="60000"/>
                      <a:lumOff val="4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7" name="Google Shape;438;p31">
                <a:extLst>
                  <a:ext uri="{FF2B5EF4-FFF2-40B4-BE49-F238E27FC236}">
                    <a16:creationId xmlns:a16="http://schemas.microsoft.com/office/drawing/2014/main" id="{EF22FA2D-C8FE-47D0-9B9D-94A4A9AC670A}"/>
                  </a:ext>
                </a:extLst>
              </p:cNvPr>
              <p:cNvGrpSpPr/>
              <p:nvPr/>
            </p:nvGrpSpPr>
            <p:grpSpPr>
              <a:xfrm>
                <a:off x="6679223" y="1947864"/>
                <a:ext cx="3956410" cy="2777787"/>
                <a:chOff x="5742750" y="2283128"/>
                <a:chExt cx="3956410" cy="2777787"/>
              </a:xfrm>
              <a:grpFill/>
            </p:grpSpPr>
            <p:sp>
              <p:nvSpPr>
                <p:cNvPr id="28" name="Google Shape;439;p31">
                  <a:extLst>
                    <a:ext uri="{FF2B5EF4-FFF2-40B4-BE49-F238E27FC236}">
                      <a16:creationId xmlns:a16="http://schemas.microsoft.com/office/drawing/2014/main" id="{9C173842-B230-46D8-935D-BD217C705B33}"/>
                    </a:ext>
                  </a:extLst>
                </p:cNvPr>
                <p:cNvSpPr/>
                <p:nvPr/>
              </p:nvSpPr>
              <p:spPr>
                <a:xfrm>
                  <a:off x="5742760" y="2283128"/>
                  <a:ext cx="3956400" cy="2777700"/>
                </a:xfrm>
                <a:prstGeom prst="roundRect">
                  <a:avLst>
                    <a:gd name="adj" fmla="val 3377"/>
                  </a:avLst>
                </a:prstGeom>
                <a:grpFill/>
                <a:ln w="19050" cap="flat" cmpd="sng">
                  <a:solidFill>
                    <a:schemeClr val="accent1">
                      <a:lumMod val="60000"/>
                      <a:lumOff val="40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" name="Google Shape;440;p31">
                  <a:extLst>
                    <a:ext uri="{FF2B5EF4-FFF2-40B4-BE49-F238E27FC236}">
                      <a16:creationId xmlns:a16="http://schemas.microsoft.com/office/drawing/2014/main" id="{2D9D3DBB-2F11-4508-B825-E6FE3A9FB9EA}"/>
                    </a:ext>
                  </a:extLst>
                </p:cNvPr>
                <p:cNvSpPr/>
                <p:nvPr/>
              </p:nvSpPr>
              <p:spPr>
                <a:xfrm rot="10800000">
                  <a:off x="5742750" y="4752515"/>
                  <a:ext cx="3956400" cy="308400"/>
                </a:xfrm>
                <a:prstGeom prst="round2SameRect">
                  <a:avLst>
                    <a:gd name="adj1" fmla="val 19571"/>
                    <a:gd name="adj2" fmla="val 0"/>
                  </a:avLst>
                </a:prstGeom>
                <a:grpFill/>
                <a:ln w="19050" cap="flat" cmpd="sng">
                  <a:solidFill>
                    <a:schemeClr val="accent1">
                      <a:lumMod val="60000"/>
                      <a:lumOff val="40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5" name="Google Shape;441;p31">
              <a:extLst>
                <a:ext uri="{FF2B5EF4-FFF2-40B4-BE49-F238E27FC236}">
                  <a16:creationId xmlns:a16="http://schemas.microsoft.com/office/drawing/2014/main" id="{9214D43C-6A42-4D71-8F3C-CE290DD9CF97}"/>
                </a:ext>
              </a:extLst>
            </p:cNvPr>
            <p:cNvSpPr/>
            <p:nvPr/>
          </p:nvSpPr>
          <p:spPr>
            <a:xfrm>
              <a:off x="3370018" y="1929853"/>
              <a:ext cx="108000" cy="108000"/>
            </a:xfrm>
            <a:prstGeom prst="ellipse">
              <a:avLst/>
            </a:prstGeom>
            <a:grpFill/>
            <a:ln w="19050" cap="flat" cmpd="sng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45" name="Google Shape;120;p19">
            <a:extLst>
              <a:ext uri="{FF2B5EF4-FFF2-40B4-BE49-F238E27FC236}">
                <a16:creationId xmlns:a16="http://schemas.microsoft.com/office/drawing/2014/main" id="{81342B11-FD00-4CF6-954E-BDD3FE2D40C6}"/>
              </a:ext>
            </a:extLst>
          </p:cNvPr>
          <p:cNvCxnSpPr>
            <a:cxnSpLocks/>
          </p:cNvCxnSpPr>
          <p:nvPr/>
        </p:nvCxnSpPr>
        <p:spPr>
          <a:xfrm flipV="1">
            <a:off x="6642301" y="2385493"/>
            <a:ext cx="3105871" cy="6069"/>
          </a:xfrm>
          <a:prstGeom prst="straightConnector1">
            <a:avLst/>
          </a:prstGeom>
          <a:noFill/>
          <a:ln w="38100" cap="flat" cmpd="sng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bg1">
                <a:lumMod val="75000"/>
                <a:alpha val="40000"/>
              </a:schemeClr>
            </a:outerShdw>
          </a:effectLst>
        </p:spPr>
      </p:cxnSp>
      <p:grpSp>
        <p:nvGrpSpPr>
          <p:cNvPr id="33" name="Google Shape;432;p31">
            <a:extLst>
              <a:ext uri="{FF2B5EF4-FFF2-40B4-BE49-F238E27FC236}">
                <a16:creationId xmlns:a16="http://schemas.microsoft.com/office/drawing/2014/main" id="{581756AC-58BF-46B1-8E9A-F7FB1C9022D5}"/>
              </a:ext>
            </a:extLst>
          </p:cNvPr>
          <p:cNvGrpSpPr/>
          <p:nvPr/>
        </p:nvGrpSpPr>
        <p:grpSpPr>
          <a:xfrm>
            <a:off x="9207932" y="3166443"/>
            <a:ext cx="1107926" cy="926404"/>
            <a:chOff x="1295330" y="1868507"/>
            <a:chExt cx="4365503" cy="3647530"/>
          </a:xfrm>
          <a:solidFill>
            <a:schemeClr val="accent5">
              <a:lumMod val="20000"/>
              <a:lumOff val="80000"/>
            </a:schemeClr>
          </a:solidFill>
        </p:grpSpPr>
        <p:grpSp>
          <p:nvGrpSpPr>
            <p:cNvPr id="34" name="Google Shape;433;p31">
              <a:extLst>
                <a:ext uri="{FF2B5EF4-FFF2-40B4-BE49-F238E27FC236}">
                  <a16:creationId xmlns:a16="http://schemas.microsoft.com/office/drawing/2014/main" id="{1AB8E931-1CD2-4999-AE53-BC0A399D0DE4}"/>
                </a:ext>
              </a:extLst>
            </p:cNvPr>
            <p:cNvGrpSpPr/>
            <p:nvPr/>
          </p:nvGrpSpPr>
          <p:grpSpPr>
            <a:xfrm>
              <a:off x="1295330" y="1868507"/>
              <a:ext cx="4365503" cy="3647530"/>
              <a:chOff x="6679223" y="1947864"/>
              <a:chExt cx="3956410" cy="3325308"/>
            </a:xfrm>
            <a:grpFill/>
          </p:grpSpPr>
          <p:grpSp>
            <p:nvGrpSpPr>
              <p:cNvPr id="36" name="Google Shape;434;p31">
                <a:extLst>
                  <a:ext uri="{FF2B5EF4-FFF2-40B4-BE49-F238E27FC236}">
                    <a16:creationId xmlns:a16="http://schemas.microsoft.com/office/drawing/2014/main" id="{0E581AF3-1FAA-4811-9223-6B1A1EC693E5}"/>
                  </a:ext>
                </a:extLst>
              </p:cNvPr>
              <p:cNvGrpSpPr/>
              <p:nvPr/>
            </p:nvGrpSpPr>
            <p:grpSpPr>
              <a:xfrm>
                <a:off x="7996402" y="4725653"/>
                <a:ext cx="1328920" cy="547519"/>
                <a:chOff x="7059929" y="5060917"/>
                <a:chExt cx="1328920" cy="547519"/>
              </a:xfrm>
              <a:grpFill/>
            </p:grpSpPr>
            <p:sp>
              <p:nvSpPr>
                <p:cNvPr id="40" name="Google Shape;435;p31">
                  <a:extLst>
                    <a:ext uri="{FF2B5EF4-FFF2-40B4-BE49-F238E27FC236}">
                      <a16:creationId xmlns:a16="http://schemas.microsoft.com/office/drawing/2014/main" id="{A1D67D2B-89EE-4CCC-8E64-5D5BC244EFF1}"/>
                    </a:ext>
                  </a:extLst>
                </p:cNvPr>
                <p:cNvSpPr/>
                <p:nvPr/>
              </p:nvSpPr>
              <p:spPr>
                <a:xfrm rot="10800000">
                  <a:off x="7059929" y="5578436"/>
                  <a:ext cx="1322100" cy="30000"/>
                </a:xfrm>
                <a:prstGeom prst="trapezoid">
                  <a:avLst>
                    <a:gd name="adj" fmla="val 142327"/>
                  </a:avLst>
                </a:prstGeom>
                <a:grpFill/>
                <a:ln w="19050" cap="flat" cmpd="sng">
                  <a:solidFill>
                    <a:schemeClr val="accent1">
                      <a:lumMod val="60000"/>
                      <a:lumOff val="4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" name="Google Shape;436;p31">
                  <a:extLst>
                    <a:ext uri="{FF2B5EF4-FFF2-40B4-BE49-F238E27FC236}">
                      <a16:creationId xmlns:a16="http://schemas.microsoft.com/office/drawing/2014/main" id="{EA98343E-067A-42B9-8334-C1EA05EC564A}"/>
                    </a:ext>
                  </a:extLst>
                </p:cNvPr>
                <p:cNvSpPr/>
                <p:nvPr/>
              </p:nvSpPr>
              <p:spPr>
                <a:xfrm>
                  <a:off x="7187465" y="5060917"/>
                  <a:ext cx="1067100" cy="428400"/>
                </a:xfrm>
                <a:prstGeom prst="trapezoid">
                  <a:avLst>
                    <a:gd name="adj" fmla="val 15083"/>
                  </a:avLst>
                </a:prstGeom>
                <a:grpFill/>
                <a:ln w="19050" cap="flat" cmpd="sng">
                  <a:solidFill>
                    <a:schemeClr val="accent1">
                      <a:lumMod val="60000"/>
                      <a:lumOff val="4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" name="Google Shape;437;p31">
                  <a:extLst>
                    <a:ext uri="{FF2B5EF4-FFF2-40B4-BE49-F238E27FC236}">
                      <a16:creationId xmlns:a16="http://schemas.microsoft.com/office/drawing/2014/main" id="{366B9308-79C0-426D-8630-09E68D542825}"/>
                    </a:ext>
                  </a:extLst>
                </p:cNvPr>
                <p:cNvSpPr/>
                <p:nvPr/>
              </p:nvSpPr>
              <p:spPr>
                <a:xfrm>
                  <a:off x="7066749" y="5488243"/>
                  <a:ext cx="1322100" cy="93600"/>
                </a:xfrm>
                <a:prstGeom prst="trapezoid">
                  <a:avLst>
                    <a:gd name="adj" fmla="val 142327"/>
                  </a:avLst>
                </a:prstGeom>
                <a:grpFill/>
                <a:ln w="19050" cap="flat" cmpd="sng">
                  <a:solidFill>
                    <a:schemeClr val="accent1">
                      <a:lumMod val="60000"/>
                      <a:lumOff val="4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7" name="Google Shape;438;p31">
                <a:extLst>
                  <a:ext uri="{FF2B5EF4-FFF2-40B4-BE49-F238E27FC236}">
                    <a16:creationId xmlns:a16="http://schemas.microsoft.com/office/drawing/2014/main" id="{5A6D732F-7231-4B31-902C-A673BC62242B}"/>
                  </a:ext>
                </a:extLst>
              </p:cNvPr>
              <p:cNvGrpSpPr/>
              <p:nvPr/>
            </p:nvGrpSpPr>
            <p:grpSpPr>
              <a:xfrm>
                <a:off x="6679223" y="1947864"/>
                <a:ext cx="3956410" cy="2777787"/>
                <a:chOff x="5742750" y="2283128"/>
                <a:chExt cx="3956410" cy="2777787"/>
              </a:xfrm>
              <a:grpFill/>
            </p:grpSpPr>
            <p:sp>
              <p:nvSpPr>
                <p:cNvPr id="38" name="Google Shape;439;p31">
                  <a:extLst>
                    <a:ext uri="{FF2B5EF4-FFF2-40B4-BE49-F238E27FC236}">
                      <a16:creationId xmlns:a16="http://schemas.microsoft.com/office/drawing/2014/main" id="{955407CE-DFFF-4204-9CF6-E451CE2EDFF0}"/>
                    </a:ext>
                  </a:extLst>
                </p:cNvPr>
                <p:cNvSpPr/>
                <p:nvPr/>
              </p:nvSpPr>
              <p:spPr>
                <a:xfrm>
                  <a:off x="5742760" y="2283128"/>
                  <a:ext cx="3956400" cy="2777700"/>
                </a:xfrm>
                <a:prstGeom prst="roundRect">
                  <a:avLst>
                    <a:gd name="adj" fmla="val 3377"/>
                  </a:avLst>
                </a:prstGeom>
                <a:grpFill/>
                <a:ln w="19050" cap="flat" cmpd="sng">
                  <a:solidFill>
                    <a:schemeClr val="accent1">
                      <a:lumMod val="60000"/>
                      <a:lumOff val="40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" name="Google Shape;440;p31">
                  <a:extLst>
                    <a:ext uri="{FF2B5EF4-FFF2-40B4-BE49-F238E27FC236}">
                      <a16:creationId xmlns:a16="http://schemas.microsoft.com/office/drawing/2014/main" id="{064B0CB7-EC7A-45B5-9BB3-62BB67DE53AD}"/>
                    </a:ext>
                  </a:extLst>
                </p:cNvPr>
                <p:cNvSpPr/>
                <p:nvPr/>
              </p:nvSpPr>
              <p:spPr>
                <a:xfrm rot="10800000">
                  <a:off x="5742750" y="4752515"/>
                  <a:ext cx="3956400" cy="308400"/>
                </a:xfrm>
                <a:prstGeom prst="round2SameRect">
                  <a:avLst>
                    <a:gd name="adj1" fmla="val 19571"/>
                    <a:gd name="adj2" fmla="val 0"/>
                  </a:avLst>
                </a:prstGeom>
                <a:grpFill/>
                <a:ln w="19050" cap="flat" cmpd="sng">
                  <a:solidFill>
                    <a:schemeClr val="accent1">
                      <a:lumMod val="60000"/>
                      <a:lumOff val="40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35" name="Google Shape;441;p31">
              <a:extLst>
                <a:ext uri="{FF2B5EF4-FFF2-40B4-BE49-F238E27FC236}">
                  <a16:creationId xmlns:a16="http://schemas.microsoft.com/office/drawing/2014/main" id="{D2F1C78E-54DF-468C-B9B4-AE95AB8B51E6}"/>
                </a:ext>
              </a:extLst>
            </p:cNvPr>
            <p:cNvSpPr/>
            <p:nvPr/>
          </p:nvSpPr>
          <p:spPr>
            <a:xfrm>
              <a:off x="3370018" y="1929853"/>
              <a:ext cx="108000" cy="108000"/>
            </a:xfrm>
            <a:prstGeom prst="ellipse">
              <a:avLst/>
            </a:prstGeom>
            <a:grpFill/>
            <a:ln w="19050" cap="flat" cmpd="sng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" name="Google Shape;730;p36">
            <a:extLst>
              <a:ext uri="{FF2B5EF4-FFF2-40B4-BE49-F238E27FC236}">
                <a16:creationId xmlns:a16="http://schemas.microsoft.com/office/drawing/2014/main" id="{F590A625-40C2-466C-87E4-4F398D895FEF}"/>
              </a:ext>
            </a:extLst>
          </p:cNvPr>
          <p:cNvSpPr/>
          <p:nvPr/>
        </p:nvSpPr>
        <p:spPr>
          <a:xfrm>
            <a:off x="6229350" y="1895477"/>
            <a:ext cx="1168717" cy="710705"/>
          </a:xfrm>
          <a:custGeom>
            <a:avLst/>
            <a:gdLst/>
            <a:ahLst/>
            <a:cxnLst/>
            <a:rect l="l" t="t" r="r" b="b"/>
            <a:pathLst>
              <a:path w="11331" h="6379" extrusionOk="0">
                <a:moveTo>
                  <a:pt x="4807" y="0"/>
                </a:moveTo>
                <a:cubicBezTo>
                  <a:pt x="4627" y="0"/>
                  <a:pt x="4445" y="20"/>
                  <a:pt x="4265" y="62"/>
                </a:cubicBezTo>
                <a:cubicBezTo>
                  <a:pt x="3212" y="330"/>
                  <a:pt x="2445" y="1276"/>
                  <a:pt x="2445" y="2382"/>
                </a:cubicBezTo>
                <a:lnTo>
                  <a:pt x="2445" y="2418"/>
                </a:lnTo>
                <a:cubicBezTo>
                  <a:pt x="2335" y="2399"/>
                  <a:pt x="2226" y="2390"/>
                  <a:pt x="2117" y="2390"/>
                </a:cubicBezTo>
                <a:cubicBezTo>
                  <a:pt x="1500" y="2390"/>
                  <a:pt x="912" y="2684"/>
                  <a:pt x="518" y="3185"/>
                </a:cubicBezTo>
                <a:cubicBezTo>
                  <a:pt x="72" y="3774"/>
                  <a:pt x="0" y="4559"/>
                  <a:pt x="321" y="5237"/>
                </a:cubicBezTo>
                <a:cubicBezTo>
                  <a:pt x="625" y="5897"/>
                  <a:pt x="1285" y="6325"/>
                  <a:pt x="2017" y="6379"/>
                </a:cubicBezTo>
                <a:lnTo>
                  <a:pt x="9742" y="6379"/>
                </a:lnTo>
                <a:cubicBezTo>
                  <a:pt x="10617" y="6379"/>
                  <a:pt x="11330" y="5665"/>
                  <a:pt x="11330" y="4791"/>
                </a:cubicBezTo>
                <a:cubicBezTo>
                  <a:pt x="11330" y="3916"/>
                  <a:pt x="10617" y="3185"/>
                  <a:pt x="9742" y="3185"/>
                </a:cubicBezTo>
                <a:lnTo>
                  <a:pt x="9618" y="3185"/>
                </a:lnTo>
                <a:cubicBezTo>
                  <a:pt x="9618" y="2525"/>
                  <a:pt x="9296" y="1918"/>
                  <a:pt x="8779" y="1561"/>
                </a:cubicBezTo>
                <a:cubicBezTo>
                  <a:pt x="8435" y="1320"/>
                  <a:pt x="8031" y="1197"/>
                  <a:pt x="7626" y="1197"/>
                </a:cubicBezTo>
                <a:cubicBezTo>
                  <a:pt x="7401" y="1197"/>
                  <a:pt x="7175" y="1235"/>
                  <a:pt x="6959" y="1311"/>
                </a:cubicBezTo>
                <a:cubicBezTo>
                  <a:pt x="6543" y="495"/>
                  <a:pt x="5696" y="0"/>
                  <a:pt x="480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chemeClr val="bg1">
                <a:lumMod val="75000"/>
                <a:alpha val="4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120;p19">
            <a:extLst>
              <a:ext uri="{FF2B5EF4-FFF2-40B4-BE49-F238E27FC236}">
                <a16:creationId xmlns:a16="http://schemas.microsoft.com/office/drawing/2014/main" id="{245067DD-2F15-4B99-8759-1E61CCA8DD85}"/>
              </a:ext>
            </a:extLst>
          </p:cNvPr>
          <p:cNvCxnSpPr>
            <a:cxnSpLocks/>
          </p:cNvCxnSpPr>
          <p:nvPr/>
        </p:nvCxnSpPr>
        <p:spPr>
          <a:xfrm flipH="1" flipV="1">
            <a:off x="6756663" y="2358485"/>
            <a:ext cx="1628144" cy="873589"/>
          </a:xfrm>
          <a:prstGeom prst="straightConnector1">
            <a:avLst/>
          </a:prstGeom>
          <a:noFill/>
          <a:ln w="38100" cap="flat" cmpd="sng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bg1">
                <a:lumMod val="75000"/>
                <a:alpha val="40000"/>
              </a:schemeClr>
            </a:outerShdw>
          </a:effectLst>
        </p:spPr>
      </p:cxnSp>
      <p:sp>
        <p:nvSpPr>
          <p:cNvPr id="9" name="Google Shape;730;p36">
            <a:extLst>
              <a:ext uri="{FF2B5EF4-FFF2-40B4-BE49-F238E27FC236}">
                <a16:creationId xmlns:a16="http://schemas.microsoft.com/office/drawing/2014/main" id="{FA7B7D8E-9DDE-489C-9DED-EDC29D76F2D4}"/>
              </a:ext>
            </a:extLst>
          </p:cNvPr>
          <p:cNvSpPr/>
          <p:nvPr/>
        </p:nvSpPr>
        <p:spPr>
          <a:xfrm>
            <a:off x="7712454" y="2759819"/>
            <a:ext cx="1168717" cy="710705"/>
          </a:xfrm>
          <a:custGeom>
            <a:avLst/>
            <a:gdLst/>
            <a:ahLst/>
            <a:cxnLst/>
            <a:rect l="l" t="t" r="r" b="b"/>
            <a:pathLst>
              <a:path w="11331" h="6379" extrusionOk="0">
                <a:moveTo>
                  <a:pt x="4807" y="0"/>
                </a:moveTo>
                <a:cubicBezTo>
                  <a:pt x="4627" y="0"/>
                  <a:pt x="4445" y="20"/>
                  <a:pt x="4265" y="62"/>
                </a:cubicBezTo>
                <a:cubicBezTo>
                  <a:pt x="3212" y="330"/>
                  <a:pt x="2445" y="1276"/>
                  <a:pt x="2445" y="2382"/>
                </a:cubicBezTo>
                <a:lnTo>
                  <a:pt x="2445" y="2418"/>
                </a:lnTo>
                <a:cubicBezTo>
                  <a:pt x="2335" y="2399"/>
                  <a:pt x="2226" y="2390"/>
                  <a:pt x="2117" y="2390"/>
                </a:cubicBezTo>
                <a:cubicBezTo>
                  <a:pt x="1500" y="2390"/>
                  <a:pt x="912" y="2684"/>
                  <a:pt x="518" y="3185"/>
                </a:cubicBezTo>
                <a:cubicBezTo>
                  <a:pt x="72" y="3774"/>
                  <a:pt x="0" y="4559"/>
                  <a:pt x="321" y="5237"/>
                </a:cubicBezTo>
                <a:cubicBezTo>
                  <a:pt x="625" y="5897"/>
                  <a:pt x="1285" y="6325"/>
                  <a:pt x="2017" y="6379"/>
                </a:cubicBezTo>
                <a:lnTo>
                  <a:pt x="9742" y="6379"/>
                </a:lnTo>
                <a:cubicBezTo>
                  <a:pt x="10617" y="6379"/>
                  <a:pt x="11330" y="5665"/>
                  <a:pt x="11330" y="4791"/>
                </a:cubicBezTo>
                <a:cubicBezTo>
                  <a:pt x="11330" y="3916"/>
                  <a:pt x="10617" y="3185"/>
                  <a:pt x="9742" y="3185"/>
                </a:cubicBezTo>
                <a:lnTo>
                  <a:pt x="9618" y="3185"/>
                </a:lnTo>
                <a:cubicBezTo>
                  <a:pt x="9618" y="2525"/>
                  <a:pt x="9296" y="1918"/>
                  <a:pt x="8779" y="1561"/>
                </a:cubicBezTo>
                <a:cubicBezTo>
                  <a:pt x="8435" y="1320"/>
                  <a:pt x="8031" y="1197"/>
                  <a:pt x="7626" y="1197"/>
                </a:cubicBezTo>
                <a:cubicBezTo>
                  <a:pt x="7401" y="1197"/>
                  <a:pt x="7175" y="1235"/>
                  <a:pt x="6959" y="1311"/>
                </a:cubicBezTo>
                <a:cubicBezTo>
                  <a:pt x="6543" y="495"/>
                  <a:pt x="5696" y="0"/>
                  <a:pt x="480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chemeClr val="bg1">
                <a:lumMod val="75000"/>
                <a:alpha val="4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5" name="Google Shape;120;p19">
            <a:extLst>
              <a:ext uri="{FF2B5EF4-FFF2-40B4-BE49-F238E27FC236}">
                <a16:creationId xmlns:a16="http://schemas.microsoft.com/office/drawing/2014/main" id="{E65F9DD9-D2AA-4F0C-AAA8-E0F26D95ABEA}"/>
              </a:ext>
            </a:extLst>
          </p:cNvPr>
          <p:cNvCxnSpPr>
            <a:cxnSpLocks/>
          </p:cNvCxnSpPr>
          <p:nvPr/>
        </p:nvCxnSpPr>
        <p:spPr>
          <a:xfrm flipH="1" flipV="1">
            <a:off x="8779421" y="3302081"/>
            <a:ext cx="384393" cy="248032"/>
          </a:xfrm>
          <a:prstGeom prst="straightConnector1">
            <a:avLst/>
          </a:prstGeom>
          <a:noFill/>
          <a:ln w="38100" cap="flat" cmpd="sng">
            <a:solidFill>
              <a:schemeClr val="accent1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bg1">
                <a:lumMod val="75000"/>
                <a:alpha val="40000"/>
              </a:schemeClr>
            </a:outerShdw>
          </a:effectLst>
        </p:spPr>
      </p:cxnSp>
      <p:cxnSp>
        <p:nvCxnSpPr>
          <p:cNvPr id="59" name="Google Shape;120;p19">
            <a:extLst>
              <a:ext uri="{FF2B5EF4-FFF2-40B4-BE49-F238E27FC236}">
                <a16:creationId xmlns:a16="http://schemas.microsoft.com/office/drawing/2014/main" id="{C3A6166C-40E5-4E21-B4BA-98E2A13ADEE4}"/>
              </a:ext>
            </a:extLst>
          </p:cNvPr>
          <p:cNvCxnSpPr>
            <a:cxnSpLocks/>
          </p:cNvCxnSpPr>
          <p:nvPr/>
        </p:nvCxnSpPr>
        <p:spPr>
          <a:xfrm flipV="1">
            <a:off x="8306807" y="3387727"/>
            <a:ext cx="0" cy="696762"/>
          </a:xfrm>
          <a:prstGeom prst="straightConnector1">
            <a:avLst/>
          </a:prstGeom>
          <a:noFill/>
          <a:ln w="38100" cap="flat" cmpd="sng">
            <a:solidFill>
              <a:schemeClr val="accent1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bg1">
                <a:lumMod val="75000"/>
                <a:alpha val="40000"/>
              </a:schemeClr>
            </a:outerShdw>
          </a:effectLst>
        </p:spPr>
      </p:cxnSp>
      <p:cxnSp>
        <p:nvCxnSpPr>
          <p:cNvPr id="62" name="Google Shape;120;p19">
            <a:extLst>
              <a:ext uri="{FF2B5EF4-FFF2-40B4-BE49-F238E27FC236}">
                <a16:creationId xmlns:a16="http://schemas.microsoft.com/office/drawing/2014/main" id="{65E7EF10-9E0E-4F89-99BF-9AED96E22E38}"/>
              </a:ext>
            </a:extLst>
          </p:cNvPr>
          <p:cNvCxnSpPr>
            <a:cxnSpLocks/>
          </p:cNvCxnSpPr>
          <p:nvPr/>
        </p:nvCxnSpPr>
        <p:spPr>
          <a:xfrm flipV="1">
            <a:off x="7413136" y="3297532"/>
            <a:ext cx="413445" cy="215809"/>
          </a:xfrm>
          <a:prstGeom prst="straightConnector1">
            <a:avLst/>
          </a:prstGeom>
          <a:noFill/>
          <a:ln w="38100" cap="flat" cmpd="sng">
            <a:solidFill>
              <a:schemeClr val="accent1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bg1">
                <a:lumMod val="75000"/>
                <a:alpha val="40000"/>
              </a:schemeClr>
            </a:outerShdw>
          </a:effectLst>
        </p:spPr>
      </p:cxn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5080B556-5209-B913-CBB9-8E33196DE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2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800100" y="657226"/>
            <a:ext cx="5524500" cy="123825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ru-RU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SemiBold" panose="020B0502040204020203" pitchFamily="34" charset="0"/>
              </a:rPr>
              <a:t>Анализ 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SemiBold" panose="020B0502040204020203" pitchFamily="34" charset="0"/>
              </a:rPr>
              <a:t>laaS </a:t>
            </a:r>
            <a:r>
              <a:rPr lang="ru-RU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SemiBold" panose="020B0502040204020203" pitchFamily="34" charset="0"/>
              </a:rPr>
              <a:t>провайдеров</a:t>
            </a:r>
          </a:p>
        </p:txBody>
      </p:sp>
      <p:sp>
        <p:nvSpPr>
          <p:cNvPr id="126" name="Google Shape;126;p20"/>
          <p:cNvSpPr txBox="1">
            <a:spLocks noGrp="1"/>
          </p:cNvSpPr>
          <p:nvPr>
            <p:ph type="body" idx="1"/>
          </p:nvPr>
        </p:nvSpPr>
        <p:spPr>
          <a:xfrm>
            <a:off x="733425" y="2017489"/>
            <a:ext cx="4552951" cy="428170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8100" indent="0">
              <a:buNone/>
            </a:pPr>
            <a:r>
              <a:rPr lang="ru-RU" sz="2200" dirty="0">
                <a:latin typeface="Bahnschrift Light" panose="020B0502040204020203" pitchFamily="34" charset="0"/>
              </a:rPr>
              <a:t>На данный момент большинство провайдеров дают следующие возможности</a:t>
            </a:r>
            <a:r>
              <a:rPr lang="en-US" sz="2200" dirty="0">
                <a:latin typeface="Bahnschrift Light" panose="020B0502040204020203" pitchFamily="34" charset="0"/>
              </a:rPr>
              <a:t>:</a:t>
            </a:r>
            <a:endParaRPr lang="ru-RU" sz="2200" dirty="0">
              <a:latin typeface="Bahnschrift Light" panose="020B0502040204020203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ru-RU" sz="2200" dirty="0">
                <a:latin typeface="Bahnschrift Light" panose="020B0502040204020203" pitchFamily="34" charset="0"/>
              </a:rPr>
              <a:t>Снижение капитальных затрат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200" dirty="0">
                <a:latin typeface="Bahnschrift Light" panose="020B0502040204020203" pitchFamily="34" charset="0"/>
              </a:rPr>
              <a:t>Сокращение обслуживания инфраструктуры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200" dirty="0">
                <a:latin typeface="Bahnschrift Light" panose="020B0502040204020203" pitchFamily="34" charset="0"/>
              </a:rPr>
              <a:t>Повышенная доступность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200" dirty="0">
                <a:latin typeface="Bahnschrift Light" panose="020B0502040204020203" pitchFamily="34" charset="0"/>
              </a:rPr>
              <a:t>Масштабируемость</a:t>
            </a:r>
            <a:endParaRPr lang="en-US" sz="2200" dirty="0">
              <a:latin typeface="Bahnschrift Light" panose="020B0502040204020203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ru-RU" sz="2200" dirty="0">
                <a:latin typeface="Bahnschrift Light" panose="020B0502040204020203" pitchFamily="34" charset="0"/>
              </a:rPr>
              <a:t>Инструменты для разработки и автоматизации процессов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cxnSp>
        <p:nvCxnSpPr>
          <p:cNvPr id="127" name="Google Shape;127;p20"/>
          <p:cNvCxnSpPr>
            <a:cxnSpLocks/>
          </p:cNvCxnSpPr>
          <p:nvPr/>
        </p:nvCxnSpPr>
        <p:spPr>
          <a:xfrm>
            <a:off x="914400" y="1895476"/>
            <a:ext cx="3333750" cy="0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512EA75F-2970-4BAA-9067-CFD8D2BEC8C4}"/>
              </a:ext>
            </a:extLst>
          </p:cNvPr>
          <p:cNvSpPr/>
          <p:nvPr/>
        </p:nvSpPr>
        <p:spPr>
          <a:xfrm>
            <a:off x="5483137" y="639708"/>
            <a:ext cx="6483526" cy="5775603"/>
          </a:xfrm>
          <a:prstGeom prst="rect">
            <a:avLst/>
          </a:prstGeom>
          <a:solidFill>
            <a:schemeClr val="bg1">
              <a:alpha val="56000"/>
            </a:schemeClr>
          </a:solidFill>
          <a:ln w="25400">
            <a:solidFill>
              <a:schemeClr val="bg1">
                <a:lumMod val="95000"/>
              </a:schemeClr>
            </a:solidFill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4BA4BC-CBD0-40A8-9C2D-BA259C23C3B0}"/>
              </a:ext>
            </a:extLst>
          </p:cNvPr>
          <p:cNvSpPr txBox="1"/>
          <p:nvPr/>
        </p:nvSpPr>
        <p:spPr>
          <a:xfrm>
            <a:off x="5511713" y="709092"/>
            <a:ext cx="645495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sz="2200" dirty="0">
                <a:latin typeface="Bahnschrift Light" panose="020B0502040204020203" pitchFamily="34" charset="0"/>
              </a:rPr>
              <a:t>AWS </a:t>
            </a:r>
            <a:r>
              <a:rPr lang="ru-RU" sz="2200" dirty="0">
                <a:latin typeface="Bahnschrift Light" panose="020B0502040204020203" pitchFamily="34" charset="0"/>
              </a:rPr>
              <a:t>предоставляет такие услуги, как IaaS, PaaS, SaaS и др. Предлагает более 70 ресурсов с расширенной зоной покрытия в четырнадцати регионах мира.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ru-RU" sz="2200" dirty="0">
                <a:latin typeface="Bahnschrift Light" panose="020B0502040204020203" pitchFamily="34" charset="0"/>
              </a:rPr>
              <a:t>В </a:t>
            </a:r>
            <a:r>
              <a:rPr lang="en-US" sz="2200" dirty="0">
                <a:latin typeface="Bahnschrift Light" panose="020B0502040204020203" pitchFamily="34" charset="0"/>
              </a:rPr>
              <a:t>A</a:t>
            </a:r>
            <a:r>
              <a:rPr lang="ru-RU" sz="2200" dirty="0">
                <a:latin typeface="Bahnschrift Light" panose="020B0502040204020203" pitchFamily="34" charset="0"/>
              </a:rPr>
              <a:t>zure в</a:t>
            </a:r>
            <a:r>
              <a:rPr lang="en-US" sz="2200" dirty="0">
                <a:latin typeface="Bahnschrift Light" panose="020B0502040204020203" pitchFamily="34" charset="0"/>
              </a:rPr>
              <a:t> </a:t>
            </a:r>
            <a:r>
              <a:rPr lang="ru-RU" sz="2200" dirty="0">
                <a:latin typeface="Bahnschrift Light" panose="020B0502040204020203" pitchFamily="34" charset="0"/>
              </a:rPr>
              <a:t>настоящее время доступно около 60 сервисов.</a:t>
            </a:r>
            <a:endParaRPr lang="en-US" sz="2200" dirty="0">
              <a:latin typeface="Bahnschrift Light" panose="020B0502040204020203" pitchFamily="34" charset="0"/>
            </a:endParaRP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ru-RU" sz="2200" dirty="0">
                <a:latin typeface="Bahnschrift Light" panose="020B0502040204020203" pitchFamily="34" charset="0"/>
              </a:rPr>
              <a:t>G</a:t>
            </a:r>
            <a:r>
              <a:rPr lang="en-US" sz="2200" dirty="0">
                <a:latin typeface="Bahnschrift Light" panose="020B0502040204020203" pitchFamily="34" charset="0"/>
              </a:rPr>
              <a:t>oogle Cloud </a:t>
            </a:r>
            <a:r>
              <a:rPr lang="ru-RU" sz="2200" dirty="0">
                <a:latin typeface="Bahnschrift Light" panose="020B0502040204020203" pitchFamily="34" charset="0"/>
              </a:rPr>
              <a:t>предлагает множество услуг, включая IaaS, PaaS и Serverless, а также поддерживает Big data и IoT. В распоряжении провайдера более 50 ресурсов.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sz="2200" dirty="0">
                <a:latin typeface="Bahnschrift Light" panose="020B0502040204020203" pitchFamily="34" charset="0"/>
              </a:rPr>
              <a:t>Yandex Cloud </a:t>
            </a:r>
            <a:r>
              <a:rPr lang="ru-RU" sz="2200" dirty="0">
                <a:latin typeface="Bahnschrift Light" panose="020B0502040204020203" pitchFamily="34" charset="0"/>
              </a:rPr>
              <a:t>поддерживает контейнеризацию, машинное обучение, базы данных и отечественный софт, например 1С.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sz="2200" dirty="0">
                <a:latin typeface="Bahnschrift Light" panose="020B0502040204020203" pitchFamily="34" charset="0"/>
              </a:rPr>
              <a:t>MTS Cloud </a:t>
            </a:r>
            <a:r>
              <a:rPr lang="ru-RU" sz="2200" dirty="0">
                <a:latin typeface="Bahnschrift Light" panose="020B0502040204020203" pitchFamily="34" charset="0"/>
              </a:rPr>
              <a:t>имеет 25 облачных сервисов и решений, системы мониторинга, защита от атак и различные варианты </a:t>
            </a:r>
            <a:r>
              <a:rPr lang="en-US" sz="2200" dirty="0">
                <a:latin typeface="Bahnschrift Light" panose="020B0502040204020203" pitchFamily="34" charset="0"/>
              </a:rPr>
              <a:t>VDI.</a:t>
            </a:r>
            <a:endParaRPr lang="ru-RU" sz="2200" dirty="0"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760791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E9DEC1A9-6707-7183-64FC-8F4BDEE1C4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2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510092" y="241119"/>
            <a:ext cx="5305424" cy="933451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ru-RU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SemiBold" panose="020B0502040204020203" pitchFamily="34" charset="0"/>
              </a:rPr>
              <a:t>Биллинг</a:t>
            </a:r>
          </a:p>
        </p:txBody>
      </p:sp>
      <p:sp>
        <p:nvSpPr>
          <p:cNvPr id="126" name="Google Shape;126;p20"/>
          <p:cNvSpPr txBox="1">
            <a:spLocks noGrp="1"/>
          </p:cNvSpPr>
          <p:nvPr>
            <p:ph type="body" idx="1"/>
          </p:nvPr>
        </p:nvSpPr>
        <p:spPr>
          <a:xfrm>
            <a:off x="1019175" y="2057400"/>
            <a:ext cx="4238625" cy="3705224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8100" indent="0">
              <a:buNone/>
            </a:pPr>
            <a:endParaRPr lang="ru-RU" sz="2000" dirty="0">
              <a:latin typeface="Bahnschrift Light" panose="020B0502040204020203" pitchFamily="34" charset="0"/>
            </a:endParaRPr>
          </a:p>
          <a:p>
            <a:pPr marL="38100" indent="0">
              <a:buNone/>
            </a:pPr>
            <a:endParaRPr lang="ru-RU" sz="2000" dirty="0">
              <a:latin typeface="Bahnschrift Light" panose="020B0502040204020203" pitchFamily="34" charset="0"/>
            </a:endParaRPr>
          </a:p>
        </p:txBody>
      </p:sp>
      <p:cxnSp>
        <p:nvCxnSpPr>
          <p:cNvPr id="127" name="Google Shape;127;p20"/>
          <p:cNvCxnSpPr>
            <a:cxnSpLocks/>
          </p:cNvCxnSpPr>
          <p:nvPr/>
        </p:nvCxnSpPr>
        <p:spPr>
          <a:xfrm flipV="1">
            <a:off x="669244" y="1102124"/>
            <a:ext cx="2159175" cy="2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F388808E-928A-401A-B98A-4A08F8E64D6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2173796"/>
              </p:ext>
            </p:extLst>
          </p:nvPr>
        </p:nvGraphicFramePr>
        <p:xfrm>
          <a:off x="669244" y="1418817"/>
          <a:ext cx="4845436" cy="36658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95D27D5-D330-4505-B8B6-EEF7CDB880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9993334"/>
              </p:ext>
            </p:extLst>
          </p:nvPr>
        </p:nvGraphicFramePr>
        <p:xfrm>
          <a:off x="5705121" y="188321"/>
          <a:ext cx="5976787" cy="153888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877099">
                  <a:extLst>
                    <a:ext uri="{9D8B030D-6E8A-4147-A177-3AD203B41FA5}">
                      <a16:colId xmlns:a16="http://schemas.microsoft.com/office/drawing/2014/main" val="2864431605"/>
                    </a:ext>
                  </a:extLst>
                </a:gridCol>
                <a:gridCol w="2099688">
                  <a:extLst>
                    <a:ext uri="{9D8B030D-6E8A-4147-A177-3AD203B41FA5}">
                      <a16:colId xmlns:a16="http://schemas.microsoft.com/office/drawing/2014/main" val="1422598664"/>
                    </a:ext>
                  </a:extLst>
                </a:gridCol>
              </a:tblGrid>
              <a:tr h="163872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Google Cloud Platform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093288"/>
                  </a:ext>
                </a:extLst>
              </a:tr>
              <a:tr h="26757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VM (1 vCPU, 614 MB RAM, 10 GB ROM, Linux 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305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 </a:t>
                      </a:r>
                      <a:r>
                        <a:rPr lang="ru-RU" sz="1100" u="none" strike="noStrike" dirty="0" err="1">
                          <a:effectLst/>
                          <a:latin typeface="Bahnschrift Light" panose="020B0502040204020203" pitchFamily="34" charset="0"/>
                        </a:rPr>
                        <a:t>руб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/месяц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52741440"/>
                  </a:ext>
                </a:extLst>
              </a:tr>
              <a:tr h="2676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VM (1 vCPU, 1.7 GB RAM, 35 GB ROM, Linux 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976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 </a:t>
                      </a:r>
                      <a:r>
                        <a:rPr lang="ru-RU" sz="1100" u="none" strike="noStrike" dirty="0" err="1">
                          <a:effectLst/>
                          <a:latin typeface="Bahnschrift Light" panose="020B0502040204020203" pitchFamily="34" charset="0"/>
                        </a:rPr>
                        <a:t>руб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/</a:t>
                      </a:r>
                      <a:r>
                        <a:rPr lang="ru-RU" sz="1100" u="none" strike="noStrike" dirty="0" err="1">
                          <a:effectLst/>
                          <a:latin typeface="Bahnschrift Light" panose="020B0502040204020203" pitchFamily="34" charset="0"/>
                        </a:rPr>
                        <a:t>месяс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43958376"/>
                  </a:ext>
                </a:extLst>
              </a:tr>
              <a:tr h="3064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VM (1 vCPU, 3.75 GB RAM, 50 GB ROM, Linux 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1769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 </a:t>
                      </a:r>
                      <a:r>
                        <a:rPr lang="ru-RU" sz="1100" u="none" strike="noStrike" dirty="0" err="1">
                          <a:effectLst/>
                          <a:latin typeface="Bahnschrift Light" panose="020B0502040204020203" pitchFamily="34" charset="0"/>
                        </a:rPr>
                        <a:t>руб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/месяц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75906216"/>
                  </a:ext>
                </a:extLst>
              </a:tr>
              <a:tr h="22748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VM (2 vCPU, 1 GB RAM, 10 GB ROM, Linux 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427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 </a:t>
                      </a:r>
                      <a:r>
                        <a:rPr lang="ru-RU" sz="1100" u="none" strike="noStrike" dirty="0" err="1">
                          <a:effectLst/>
                          <a:latin typeface="Bahnschrift Light" panose="020B0502040204020203" pitchFamily="34" charset="0"/>
                        </a:rPr>
                        <a:t>руб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/месяц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4045130"/>
                  </a:ext>
                </a:extLst>
              </a:tr>
              <a:tr h="2925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VM (2 vCPU, 2 GB RAM, 35 GB ROM, Linux 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305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 </a:t>
                      </a:r>
                      <a:r>
                        <a:rPr lang="ru-RU" sz="1100" u="none" strike="noStrike" dirty="0" err="1">
                          <a:effectLst/>
                          <a:latin typeface="Bahnschrift Light" panose="020B0502040204020203" pitchFamily="34" charset="0"/>
                        </a:rPr>
                        <a:t>руб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/месяц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53296094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C96712D-0890-40E6-9538-96D9A52598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3411900"/>
              </p:ext>
            </p:extLst>
          </p:nvPr>
        </p:nvGraphicFramePr>
        <p:xfrm>
          <a:off x="5694011" y="1901536"/>
          <a:ext cx="5976787" cy="149411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877098">
                  <a:extLst>
                    <a:ext uri="{9D8B030D-6E8A-4147-A177-3AD203B41FA5}">
                      <a16:colId xmlns:a16="http://schemas.microsoft.com/office/drawing/2014/main" val="3371568122"/>
                    </a:ext>
                  </a:extLst>
                </a:gridCol>
                <a:gridCol w="2099689">
                  <a:extLst>
                    <a:ext uri="{9D8B030D-6E8A-4147-A177-3AD203B41FA5}">
                      <a16:colId xmlns:a16="http://schemas.microsoft.com/office/drawing/2014/main" val="3432448668"/>
                    </a:ext>
                  </a:extLst>
                </a:gridCol>
              </a:tblGrid>
              <a:tr h="19664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Microsoft Azure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7153350"/>
                  </a:ext>
                </a:extLst>
              </a:tr>
              <a:tr h="2896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VM (1 vCPU, 500 MB RAM, 4 GB ROM, Linux)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1464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 </a:t>
                      </a:r>
                      <a:r>
                        <a:rPr lang="ru-RU" sz="1100" u="none" strike="noStrike" dirty="0" err="1">
                          <a:effectLst/>
                          <a:latin typeface="Bahnschrift Light" panose="020B0502040204020203" pitchFamily="34" charset="0"/>
                        </a:rPr>
                        <a:t>руб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/месяц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64561172"/>
                  </a:ext>
                </a:extLst>
              </a:tr>
              <a:tr h="26884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VM (1 vCPU, 1 GB RAM, 4 GB ROM, Linux)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2196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 </a:t>
                      </a:r>
                      <a:r>
                        <a:rPr lang="ru-RU" sz="1100" u="none" strike="noStrike" dirty="0" err="1">
                          <a:effectLst/>
                          <a:latin typeface="Bahnschrift Light" panose="020B0502040204020203" pitchFamily="34" charset="0"/>
                        </a:rPr>
                        <a:t>руб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/месяц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09883519"/>
                  </a:ext>
                </a:extLst>
              </a:tr>
              <a:tr h="2825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VM (1 vCPU, 2 GB RAM, 4 GB ROM, Linux)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1708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 </a:t>
                      </a:r>
                      <a:r>
                        <a:rPr lang="ru-RU" sz="1100" u="none" strike="noStrike" dirty="0" err="1">
                          <a:effectLst/>
                          <a:latin typeface="Bahnschrift Light" panose="020B0502040204020203" pitchFamily="34" charset="0"/>
                        </a:rPr>
                        <a:t>руб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/месяц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22337709"/>
                  </a:ext>
                </a:extLst>
              </a:tr>
              <a:tr h="24798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VM (2 vCPU, 4 GB RAM, 8 GB ROM, Linux)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3111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 </a:t>
                      </a:r>
                      <a:r>
                        <a:rPr lang="ru-RU" sz="1100" u="none" strike="noStrike" dirty="0" err="1">
                          <a:effectLst/>
                          <a:latin typeface="Bahnschrift Light" panose="020B0502040204020203" pitchFamily="34" charset="0"/>
                        </a:rPr>
                        <a:t>руб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/месяц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21344159"/>
                  </a:ext>
                </a:extLst>
              </a:tr>
              <a:tr h="20838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VM (2 vCPU, 8 GB RAM, 16 GB ROM, Linux)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4941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 </a:t>
                      </a:r>
                      <a:r>
                        <a:rPr lang="ru-RU" sz="1100" u="none" strike="noStrike" dirty="0" err="1">
                          <a:effectLst/>
                          <a:latin typeface="Bahnschrift Light" panose="020B0502040204020203" pitchFamily="34" charset="0"/>
                        </a:rPr>
                        <a:t>руб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/месяц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5884237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A935C51-4396-4C97-A3DE-E2351487BF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4149180"/>
              </p:ext>
            </p:extLst>
          </p:nvPr>
        </p:nvGraphicFramePr>
        <p:xfrm>
          <a:off x="5694995" y="3572481"/>
          <a:ext cx="5986913" cy="151214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39521">
                  <a:extLst>
                    <a:ext uri="{9D8B030D-6E8A-4147-A177-3AD203B41FA5}">
                      <a16:colId xmlns:a16="http://schemas.microsoft.com/office/drawing/2014/main" val="922242437"/>
                    </a:ext>
                  </a:extLst>
                </a:gridCol>
                <a:gridCol w="1947392">
                  <a:extLst>
                    <a:ext uri="{9D8B030D-6E8A-4147-A177-3AD203B41FA5}">
                      <a16:colId xmlns:a16="http://schemas.microsoft.com/office/drawing/2014/main" val="3043643482"/>
                    </a:ext>
                  </a:extLst>
                </a:gridCol>
              </a:tblGrid>
              <a:tr h="166082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Yandex Cloud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7599710"/>
                  </a:ext>
                </a:extLst>
              </a:tr>
              <a:tr h="2984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VM (2 vCPU, 1 GB RAM, 5 GB ROM, Linux)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439 </a:t>
                      </a:r>
                      <a:r>
                        <a:rPr lang="ru-RU" sz="1100" u="none" strike="noStrike" dirty="0" err="1">
                          <a:effectLst/>
                          <a:latin typeface="Bahnschrift Light" panose="020B0502040204020203" pitchFamily="34" charset="0"/>
                        </a:rPr>
                        <a:t>руб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/месяц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04408492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VM (2 vCPU, 2 GB RAM, 10 GB ROM, Linux)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504 </a:t>
                      </a:r>
                      <a:r>
                        <a:rPr lang="ru-RU" sz="1100" u="none" strike="noStrike" dirty="0" err="1">
                          <a:effectLst/>
                          <a:latin typeface="Bahnschrift Light" panose="020B0502040204020203" pitchFamily="34" charset="0"/>
                        </a:rPr>
                        <a:t>руб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/месяц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06250967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VM (2 vCPU, 4 GB RAM, 15 GB ROM, Linux)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619 </a:t>
                      </a:r>
                      <a:r>
                        <a:rPr lang="ru-RU" sz="1100" u="none" strike="noStrike" dirty="0" err="1">
                          <a:effectLst/>
                          <a:latin typeface="Bahnschrift Light" panose="020B0502040204020203" pitchFamily="34" charset="0"/>
                        </a:rPr>
                        <a:t>руб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/месяц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6046958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VM (4 vCPU, 4 GB RAM, 15 GB ROM, Linux)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821 </a:t>
                      </a:r>
                      <a:r>
                        <a:rPr lang="ru-RU" sz="1100" u="none" strike="noStrike" dirty="0" err="1">
                          <a:effectLst/>
                          <a:latin typeface="Bahnschrift Light" panose="020B0502040204020203" pitchFamily="34" charset="0"/>
                        </a:rPr>
                        <a:t>руб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/месяц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54727627"/>
                  </a:ext>
                </a:extLst>
              </a:tr>
              <a:tr h="2268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Bahnschrift Light" panose="020B0502040204020203" pitchFamily="34" charset="0"/>
                        </a:rPr>
                        <a:t>VM (4 vCPU, 8 GB RAM, 35 GB ROM, Linux)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1 081 </a:t>
                      </a:r>
                      <a:r>
                        <a:rPr lang="ru-RU" sz="1100" u="none" strike="noStrike" dirty="0" err="1">
                          <a:effectLst/>
                          <a:latin typeface="Bahnschrift Light" panose="020B0502040204020203" pitchFamily="34" charset="0"/>
                        </a:rPr>
                        <a:t>руб</a:t>
                      </a:r>
                      <a:r>
                        <a:rPr lang="ru-RU" sz="1100" u="none" strike="noStrike" dirty="0">
                          <a:effectLst/>
                          <a:latin typeface="Bahnschrift Light" panose="020B0502040204020203" pitchFamily="34" charset="0"/>
                        </a:rPr>
                        <a:t>/месяц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189665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E744E32-80AD-4E5C-907C-DD6684436224}"/>
              </a:ext>
            </a:extLst>
          </p:cNvPr>
          <p:cNvSpPr txBox="1"/>
          <p:nvPr/>
        </p:nvSpPr>
        <p:spPr>
          <a:xfrm>
            <a:off x="419100" y="5283200"/>
            <a:ext cx="11772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Bahnschrift Light" panose="020B0502040204020203" pitchFamily="34" charset="0"/>
              </a:rPr>
              <a:t>Данные сравнения ведут к тому, что самым дешёвым решением является </a:t>
            </a:r>
            <a:r>
              <a:rPr lang="en-US" dirty="0">
                <a:latin typeface="Bahnschrift Light" panose="020B0502040204020203" pitchFamily="34" charset="0"/>
              </a:rPr>
              <a:t>Yandex Cloud</a:t>
            </a:r>
            <a:r>
              <a:rPr lang="ru-RU" dirty="0">
                <a:latin typeface="Bahnschrift Light" panose="020B0502040204020203" pitchFamily="34" charset="0"/>
              </a:rPr>
              <a:t>, а самым дорогим</a:t>
            </a:r>
            <a:r>
              <a:rPr lang="en-US" dirty="0">
                <a:latin typeface="Bahnschrift Light" panose="020B0502040204020203" pitchFamily="34" charset="0"/>
              </a:rPr>
              <a:t> Microsoft Azure</a:t>
            </a:r>
            <a:r>
              <a:rPr lang="ru-RU" dirty="0">
                <a:latin typeface="Bahnschrift Light" panose="020B0502040204020203" pitchFamily="34" charset="0"/>
              </a:rPr>
              <a:t>, в плане цены можно колебаться между </a:t>
            </a:r>
            <a:r>
              <a:rPr lang="en-US" dirty="0">
                <a:latin typeface="Bahnschrift Light" panose="020B0502040204020203" pitchFamily="34" charset="0"/>
              </a:rPr>
              <a:t>Google Cloud, AWS</a:t>
            </a:r>
            <a:r>
              <a:rPr lang="ru-RU" dirty="0">
                <a:latin typeface="Bahnschrift Light" panose="020B0502040204020203" pitchFamily="34" charset="0"/>
              </a:rPr>
              <a:t> и </a:t>
            </a:r>
            <a:r>
              <a:rPr lang="en-US" dirty="0">
                <a:latin typeface="Bahnschrift Light" panose="020B0502040204020203" pitchFamily="34" charset="0"/>
              </a:rPr>
              <a:t>Yandex Cloud</a:t>
            </a:r>
            <a:r>
              <a:rPr lang="ru-RU" dirty="0">
                <a:latin typeface="Bahnschrift Light" panose="020B0502040204020203" pitchFamily="34" charset="0"/>
              </a:rPr>
              <a:t>.</a:t>
            </a:r>
          </a:p>
          <a:p>
            <a:r>
              <a:rPr lang="ru-RU" dirty="0">
                <a:latin typeface="Bahnschrift Light" panose="020B0502040204020203" pitchFamily="34" charset="0"/>
              </a:rPr>
              <a:t>В способах оплаты, самыми удобными будут отечественные провайдеры, тогда как иностранные представители облачных решений зачастую не всегда требуют рабочие в РФ сервисы по оплате их услуг.</a:t>
            </a:r>
          </a:p>
        </p:txBody>
      </p:sp>
    </p:spTree>
    <p:extLst>
      <p:ext uri="{BB962C8B-B14F-4D97-AF65-F5344CB8AC3E}">
        <p14:creationId xmlns:p14="http://schemas.microsoft.com/office/powerpoint/2010/main" val="379815014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4">
            <a:extLst>
              <a:ext uri="{FF2B5EF4-FFF2-40B4-BE49-F238E27FC236}">
                <a16:creationId xmlns:a16="http://schemas.microsoft.com/office/drawing/2014/main" id="{1679B6D1-8032-39E2-9ABF-E9178A1FFE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2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1019176" y="962024"/>
            <a:ext cx="5305424" cy="933451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ru-RU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SemiBold" panose="020B0502040204020203" pitchFamily="34" charset="0"/>
              </a:rPr>
              <a:t>Ценовая политика</a:t>
            </a:r>
          </a:p>
        </p:txBody>
      </p:sp>
      <p:sp>
        <p:nvSpPr>
          <p:cNvPr id="126" name="Google Shape;126;p20"/>
          <p:cNvSpPr txBox="1">
            <a:spLocks noGrp="1"/>
          </p:cNvSpPr>
          <p:nvPr>
            <p:ph type="body" idx="1"/>
          </p:nvPr>
        </p:nvSpPr>
        <p:spPr>
          <a:xfrm>
            <a:off x="1019175" y="2057400"/>
            <a:ext cx="4238625" cy="3705224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8100" indent="0">
              <a:buNone/>
            </a:pPr>
            <a:endParaRPr lang="ru-RU" sz="2000" dirty="0">
              <a:latin typeface="Bahnschrift Light" panose="020B0502040204020203" pitchFamily="34" charset="0"/>
            </a:endParaRPr>
          </a:p>
          <a:p>
            <a:pPr marL="38100" indent="0">
              <a:buNone/>
            </a:pPr>
            <a:endParaRPr lang="ru-RU" sz="2000" dirty="0">
              <a:latin typeface="Bahnschrift Light" panose="020B0502040204020203" pitchFamily="34" charset="0"/>
            </a:endParaRPr>
          </a:p>
        </p:txBody>
      </p:sp>
      <p:cxnSp>
        <p:nvCxnSpPr>
          <p:cNvPr id="127" name="Google Shape;127;p20"/>
          <p:cNvCxnSpPr>
            <a:cxnSpLocks/>
          </p:cNvCxnSpPr>
          <p:nvPr/>
        </p:nvCxnSpPr>
        <p:spPr>
          <a:xfrm flipV="1">
            <a:off x="1184100" y="1895475"/>
            <a:ext cx="4579391" cy="2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E744E32-80AD-4E5C-907C-DD6684436224}"/>
              </a:ext>
            </a:extLst>
          </p:cNvPr>
          <p:cNvSpPr txBox="1"/>
          <p:nvPr/>
        </p:nvSpPr>
        <p:spPr>
          <a:xfrm>
            <a:off x="1100973" y="2142836"/>
            <a:ext cx="548832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Bahnschrift Light" panose="020B0502040204020203" pitchFamily="34" charset="0"/>
              </a:rPr>
              <a:t>В </a:t>
            </a:r>
            <a:r>
              <a:rPr lang="en-US" sz="2400" dirty="0">
                <a:latin typeface="Bahnschrift Light" panose="020B0502040204020203" pitchFamily="34" charset="0"/>
              </a:rPr>
              <a:t>Google Cloud </a:t>
            </a:r>
            <a:r>
              <a:rPr lang="ru-RU" sz="2400" dirty="0">
                <a:latin typeface="Bahnschrift Light" panose="020B0502040204020203" pitchFamily="34" charset="0"/>
              </a:rPr>
              <a:t>финансы можно отследить в биллинг аккаунте.</a:t>
            </a:r>
          </a:p>
          <a:p>
            <a:r>
              <a:rPr lang="ru-RU" sz="2400" dirty="0">
                <a:latin typeface="Bahnschrift Light" panose="020B0502040204020203" pitchFamily="34" charset="0"/>
              </a:rPr>
              <a:t>Для оценки затрат на будущий месяц, нужно знать цены за используемые продукты.</a:t>
            </a:r>
          </a:p>
          <a:p>
            <a:r>
              <a:rPr lang="ru-RU" sz="2400" dirty="0">
                <a:latin typeface="Bahnschrift Light" panose="020B0502040204020203" pitchFamily="34" charset="0"/>
              </a:rPr>
              <a:t>Для внедрения новых продуктов в проект, нужно зайти на торговую площадку, где можно узнать цену данного продукта и документацию.</a:t>
            </a:r>
          </a:p>
        </p:txBody>
      </p:sp>
      <p:graphicFrame>
        <p:nvGraphicFramePr>
          <p:cNvPr id="8" name="Таблица 7">
            <a:extLst>
              <a:ext uri="{FF2B5EF4-FFF2-40B4-BE49-F238E27FC236}">
                <a16:creationId xmlns:a16="http://schemas.microsoft.com/office/drawing/2014/main" id="{51B9DC5C-7567-D192-3790-95307028F0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1052954"/>
              </p:ext>
            </p:extLst>
          </p:nvPr>
        </p:nvGraphicFramePr>
        <p:xfrm>
          <a:off x="7585759" y="1033275"/>
          <a:ext cx="2957260" cy="196061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03039">
                  <a:extLst>
                    <a:ext uri="{9D8B030D-6E8A-4147-A177-3AD203B41FA5}">
                      <a16:colId xmlns:a16="http://schemas.microsoft.com/office/drawing/2014/main" val="3041314008"/>
                    </a:ext>
                  </a:extLst>
                </a:gridCol>
                <a:gridCol w="1354221">
                  <a:extLst>
                    <a:ext uri="{9D8B030D-6E8A-4147-A177-3AD203B41FA5}">
                      <a16:colId xmlns:a16="http://schemas.microsoft.com/office/drawing/2014/main" val="826800270"/>
                    </a:ext>
                  </a:extLst>
                </a:gridCol>
              </a:tblGrid>
              <a:tr h="245077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Продукт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12254" marR="12254" marT="12254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Цена (в месяц)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12254" marR="12254" marT="12254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270095"/>
                  </a:ext>
                </a:extLst>
              </a:tr>
              <a:tr h="2450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1 vCPU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12254" marR="12254" marT="12254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$15.92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12254" marR="12254" marT="12254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8910088"/>
                  </a:ext>
                </a:extLst>
              </a:tr>
              <a:tr h="2450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1 GB RAM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12254" marR="12254" marT="12254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$2.13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12254" marR="12254" marT="12254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1232696"/>
                  </a:ext>
                </a:extLst>
              </a:tr>
              <a:tr h="2450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</a:rPr>
                        <a:t>1 GB SSD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12254" marR="12254" marT="12254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$0.17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12254" marR="12254" marT="12254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1088314"/>
                  </a:ext>
                </a:extLst>
              </a:tr>
              <a:tr h="2450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</a:rPr>
                        <a:t>1 reserved </a:t>
                      </a:r>
                      <a:r>
                        <a:rPr lang="en-US" sz="1400" u="none" strike="noStrike" dirty="0" err="1">
                          <a:effectLst/>
                        </a:rPr>
                        <a:t>ip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12254" marR="12254" marT="12254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$2,9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12254" marR="12254" marT="12254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7246496"/>
                  </a:ext>
                </a:extLst>
              </a:tr>
              <a:tr h="2450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1 GB ingress traffic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12254" marR="12254" marT="12254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$0,01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12254" marR="12254" marT="12254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9828995"/>
                  </a:ext>
                </a:extLst>
              </a:tr>
              <a:tr h="2450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</a:rPr>
                        <a:t>1 GB ROM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12254" marR="12254" marT="12254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$0.1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12254" marR="12254" marT="12254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165352"/>
                  </a:ext>
                </a:extLst>
              </a:tr>
              <a:tr h="2450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1 GB Egress traffic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12254" marR="12254" marT="12254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$0,01</a:t>
                      </a:r>
                      <a:endParaRPr lang="ru-RU" sz="1400" b="0" i="0" u="none" strike="noStrike" dirty="0">
                        <a:solidFill>
                          <a:srgbClr val="202124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12254" marR="12254" marT="12254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471391"/>
                  </a:ext>
                </a:extLst>
              </a:tr>
            </a:tbl>
          </a:graphicData>
        </a:graphic>
      </p:graphicFrame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33CC78D-CC2C-3699-3F3A-90CCC72900D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5404" r="77421" b="48772"/>
          <a:stretch/>
        </p:blipFill>
        <p:spPr>
          <a:xfrm>
            <a:off x="7585759" y="3146320"/>
            <a:ext cx="2957261" cy="1902567"/>
          </a:xfrm>
          <a:prstGeom prst="rect">
            <a:avLst/>
          </a:prstGeom>
          <a:ln w="25400">
            <a:noFill/>
          </a:ln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E2A40790-1CEC-5FB7-5C7C-8FF8170F1B9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30000" r="90288" b="66908"/>
          <a:stretch/>
        </p:blipFill>
        <p:spPr>
          <a:xfrm>
            <a:off x="7585759" y="5180314"/>
            <a:ext cx="2957260" cy="582310"/>
          </a:xfrm>
          <a:prstGeom prst="rect">
            <a:avLst/>
          </a:prstGeom>
          <a:ln w="25400">
            <a:noFill/>
          </a:ln>
        </p:spPr>
      </p:pic>
    </p:spTree>
    <p:extLst>
      <p:ext uri="{BB962C8B-B14F-4D97-AF65-F5344CB8AC3E}">
        <p14:creationId xmlns:p14="http://schemas.microsoft.com/office/powerpoint/2010/main" val="357794723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64F93F87-89B2-EE61-F7DC-DE1633CCC9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2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1019176" y="520265"/>
            <a:ext cx="5305424" cy="1375212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ru-RU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SemiBold" panose="020B0502040204020203" pitchFamily="34" charset="0"/>
              </a:rPr>
              <a:t>О виртуализации и контейнерах</a:t>
            </a:r>
          </a:p>
        </p:txBody>
      </p:sp>
      <p:sp>
        <p:nvSpPr>
          <p:cNvPr id="126" name="Google Shape;126;p20"/>
          <p:cNvSpPr txBox="1">
            <a:spLocks noGrp="1"/>
          </p:cNvSpPr>
          <p:nvPr>
            <p:ph type="body" idx="1"/>
          </p:nvPr>
        </p:nvSpPr>
        <p:spPr>
          <a:xfrm>
            <a:off x="1019174" y="2057399"/>
            <a:ext cx="5750102" cy="428033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8100" indent="0">
              <a:buNone/>
            </a:pPr>
            <a:r>
              <a:rPr lang="ru-RU" sz="2000" dirty="0">
                <a:latin typeface="Bahnschrift Light" panose="020B0502040204020203" pitchFamily="34" charset="0"/>
              </a:rPr>
              <a:t>Виртуальные машины Compute Engine работают на физическом узле с защищенным гипервизором Google на базе KVM.</a:t>
            </a:r>
          </a:p>
          <a:p>
            <a:pPr marL="38100" indent="0">
              <a:buNone/>
            </a:pPr>
            <a:r>
              <a:rPr lang="ru-RU" sz="2000" dirty="0">
                <a:latin typeface="Bahnschrift Light" panose="020B0502040204020203" pitchFamily="34" charset="0"/>
              </a:rPr>
              <a:t>Для поддержки вложенной виртуализации Compute Engine добавляет к виртуальным машинам инструкции Intel VT-x , поэтому при создании виртуальной машины гипервизор, уже установленный на этой виртуальной машине, может запускать дополнительные виртуальные машины.</a:t>
            </a:r>
          </a:p>
          <a:p>
            <a:pPr marL="38100" indent="0">
              <a:buNone/>
            </a:pPr>
            <a:r>
              <a:rPr lang="ru-RU" sz="2000" dirty="0">
                <a:latin typeface="Bahnschrift Light" panose="020B0502040204020203" pitchFamily="34" charset="0"/>
              </a:rPr>
              <a:t>Так же в </a:t>
            </a:r>
            <a:r>
              <a:rPr lang="en-US" sz="2000" dirty="0">
                <a:latin typeface="Bahnschrift Light" panose="020B0502040204020203" pitchFamily="34" charset="0"/>
              </a:rPr>
              <a:t>Google Cloud </a:t>
            </a:r>
            <a:r>
              <a:rPr lang="ru-RU" sz="2000" dirty="0">
                <a:latin typeface="Bahnschrift Light" panose="020B0502040204020203" pitchFamily="34" charset="0"/>
              </a:rPr>
              <a:t>есть простор для контейнеризации, с помощью встроенной </a:t>
            </a:r>
            <a:r>
              <a:rPr lang="en-US" sz="2000" dirty="0">
                <a:latin typeface="Bahnschrift Light" panose="020B0502040204020203" pitchFamily="34" charset="0"/>
              </a:rPr>
              <a:t>API Kubernetes Engine</a:t>
            </a:r>
            <a:r>
              <a:rPr lang="ru-RU" sz="2000" dirty="0">
                <a:latin typeface="Bahnschrift Light" panose="020B0502040204020203" pitchFamily="34" charset="0"/>
              </a:rPr>
              <a:t> имеется возможность оркестрации докер контейнеров.</a:t>
            </a:r>
          </a:p>
        </p:txBody>
      </p:sp>
      <p:cxnSp>
        <p:nvCxnSpPr>
          <p:cNvPr id="127" name="Google Shape;127;p20"/>
          <p:cNvCxnSpPr>
            <a:cxnSpLocks/>
          </p:cNvCxnSpPr>
          <p:nvPr/>
        </p:nvCxnSpPr>
        <p:spPr>
          <a:xfrm>
            <a:off x="1184100" y="1895476"/>
            <a:ext cx="4518200" cy="0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14BA4BC-CBD0-40A8-9C2D-BA259C23C3B0}"/>
              </a:ext>
            </a:extLst>
          </p:cNvPr>
          <p:cNvSpPr txBox="1"/>
          <p:nvPr/>
        </p:nvSpPr>
        <p:spPr>
          <a:xfrm>
            <a:off x="5511713" y="458956"/>
            <a:ext cx="6454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endParaRPr lang="ru-RU" sz="2000" dirty="0">
              <a:latin typeface="Bahnschrift Light" panose="020B0502040204020203" pitchFamily="34" charset="0"/>
            </a:endParaRPr>
          </a:p>
        </p:txBody>
      </p:sp>
      <p:pic>
        <p:nvPicPr>
          <p:cNvPr id="2050" name="Picture 2" descr="upload.wikimedia.org/wikipedia/commons/thumb/7/...">
            <a:extLst>
              <a:ext uri="{FF2B5EF4-FFF2-40B4-BE49-F238E27FC236}">
                <a16:creationId xmlns:a16="http://schemas.microsoft.com/office/drawing/2014/main" id="{C954173A-52BE-44A1-A920-7EB5DA1F05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9590" y="1494409"/>
            <a:ext cx="3742096" cy="118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20E281A1-FADE-4372-9C46-3E38F9730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0631" y="3066453"/>
            <a:ext cx="4972050" cy="879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C02B70D7-118F-4CF0-8DA5-5BB8D731FC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3084" y="4303232"/>
            <a:ext cx="1835108" cy="1570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810583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744CF53E-D23F-A0A9-CF55-EF0350810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2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1019176" y="1095376"/>
            <a:ext cx="5305424" cy="800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SemiBold" panose="020B0502040204020203" pitchFamily="34" charset="0"/>
              </a:rPr>
              <a:t>Gcloud x Terraform</a:t>
            </a:r>
            <a:endParaRPr lang="ru-RU" sz="4000" dirty="0">
              <a:solidFill>
                <a:schemeClr val="tx1">
                  <a:lumMod val="85000"/>
                  <a:lumOff val="15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26" name="Google Shape;126;p20"/>
          <p:cNvSpPr txBox="1">
            <a:spLocks noGrp="1"/>
          </p:cNvSpPr>
          <p:nvPr>
            <p:ph type="body" idx="1"/>
          </p:nvPr>
        </p:nvSpPr>
        <p:spPr>
          <a:xfrm>
            <a:off x="1019174" y="2057399"/>
            <a:ext cx="5076826" cy="428033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8100" indent="0">
              <a:buNone/>
            </a:pPr>
            <a:r>
              <a:rPr lang="ru-RU" sz="2000" dirty="0">
                <a:latin typeface="Bahnschrift Light" panose="020B0502040204020203" pitchFamily="34" charset="0"/>
              </a:rPr>
              <a:t>Особенность работы с </a:t>
            </a:r>
            <a:r>
              <a:rPr lang="en-US" sz="2000" dirty="0">
                <a:latin typeface="Bahnschrift Light" panose="020B0502040204020203" pitchFamily="34" charset="0"/>
              </a:rPr>
              <a:t>Terraform </a:t>
            </a:r>
            <a:r>
              <a:rPr lang="ru-RU" sz="2000" dirty="0">
                <a:latin typeface="Bahnschrift Light" panose="020B0502040204020203" pitchFamily="34" charset="0"/>
              </a:rPr>
              <a:t>в </a:t>
            </a:r>
            <a:r>
              <a:rPr lang="en-US" sz="2000" dirty="0">
                <a:latin typeface="Bahnschrift Light" panose="020B0502040204020203" pitchFamily="34" charset="0"/>
              </a:rPr>
              <a:t>Google Cloud</a:t>
            </a:r>
            <a:r>
              <a:rPr lang="ru-RU" sz="2000" dirty="0">
                <a:latin typeface="Bahnschrift Light" panose="020B0502040204020203" pitchFamily="34" charset="0"/>
              </a:rPr>
              <a:t>, заключается в более емком итоговом коде, поскольку задействуется меньше модулей для создания одной виртуальной машины.</a:t>
            </a:r>
          </a:p>
          <a:p>
            <a:pPr marL="38100" indent="0">
              <a:buNone/>
            </a:pPr>
            <a:r>
              <a:rPr lang="ru-RU" sz="2000" dirty="0">
                <a:latin typeface="Bahnschrift Light" panose="020B0502040204020203" pitchFamily="34" charset="0"/>
              </a:rPr>
              <a:t>В среднем код </a:t>
            </a:r>
            <a:r>
              <a:rPr lang="en-US" sz="2000" dirty="0">
                <a:latin typeface="Bahnschrift Light" panose="020B0502040204020203" pitchFamily="34" charset="0"/>
              </a:rPr>
              <a:t>Terraform </a:t>
            </a:r>
            <a:r>
              <a:rPr lang="ru-RU" sz="2000" dirty="0">
                <a:latin typeface="Bahnschrift Light" panose="020B0502040204020203" pitchFamily="34" charset="0"/>
              </a:rPr>
              <a:t>для создания простой виртуальной машины</a:t>
            </a:r>
            <a:r>
              <a:rPr lang="en-US" sz="2000" dirty="0">
                <a:latin typeface="Bahnschrift Light" panose="020B0502040204020203" pitchFamily="34" charset="0"/>
              </a:rPr>
              <a:t> </a:t>
            </a:r>
            <a:r>
              <a:rPr lang="ru-RU" sz="2000" dirty="0">
                <a:latin typeface="Bahnschrift Light" panose="020B0502040204020203" pitchFamily="34" charset="0"/>
              </a:rPr>
              <a:t>в </a:t>
            </a:r>
            <a:r>
              <a:rPr lang="en-US" sz="2000" dirty="0">
                <a:latin typeface="Bahnschrift Light" panose="020B0502040204020203" pitchFamily="34" charset="0"/>
              </a:rPr>
              <a:t>Google Cloud</a:t>
            </a:r>
            <a:r>
              <a:rPr lang="ru-RU" sz="2000" dirty="0">
                <a:latin typeface="Bahnschrift Light" panose="020B0502040204020203" pitchFamily="34" charset="0"/>
              </a:rPr>
              <a:t> выходит в </a:t>
            </a:r>
            <a:r>
              <a:rPr lang="en-US" sz="2000" dirty="0">
                <a:latin typeface="Bahnschrift Light" panose="020B0502040204020203" pitchFamily="34" charset="0"/>
              </a:rPr>
              <a:t>~40</a:t>
            </a:r>
            <a:r>
              <a:rPr lang="ru-RU" sz="2000" dirty="0">
                <a:latin typeface="Bahnschrift Light" panose="020B0502040204020203" pitchFamily="34" charset="0"/>
              </a:rPr>
              <a:t> строк, когда например в том же </a:t>
            </a:r>
            <a:r>
              <a:rPr lang="en-US" sz="2000" dirty="0">
                <a:latin typeface="Bahnschrift Light" panose="020B0502040204020203" pitchFamily="34" charset="0"/>
              </a:rPr>
              <a:t>Microsoft Azure ~100</a:t>
            </a:r>
            <a:r>
              <a:rPr lang="ru-RU" sz="2000" dirty="0">
                <a:latin typeface="Bahnschrift Light" panose="020B0502040204020203" pitchFamily="34" charset="0"/>
              </a:rPr>
              <a:t>, </a:t>
            </a:r>
            <a:r>
              <a:rPr lang="en-US" sz="2000" dirty="0">
                <a:latin typeface="Bahnschrift Light" panose="020B0502040204020203" pitchFamily="34" charset="0"/>
              </a:rPr>
              <a:t>AWS ~150, Yandex Cloud ~60.</a:t>
            </a:r>
          </a:p>
          <a:p>
            <a:pPr marL="38100" indent="0">
              <a:buNone/>
            </a:pPr>
            <a:r>
              <a:rPr lang="ru-RU" sz="2000" dirty="0">
                <a:latin typeface="Bahnschrift Light" panose="020B0502040204020203" pitchFamily="34" charset="0"/>
              </a:rPr>
              <a:t>Меньшее количество строк совсем не сказывается на функциональных возможностях кода в </a:t>
            </a:r>
            <a:r>
              <a:rPr lang="en-US" sz="2000" dirty="0">
                <a:latin typeface="Bahnschrift Light" panose="020B0502040204020203" pitchFamily="34" charset="0"/>
              </a:rPr>
              <a:t>Google Cloud</a:t>
            </a:r>
            <a:r>
              <a:rPr lang="ru-RU" sz="2000" dirty="0">
                <a:latin typeface="Bahnschrift Light" panose="020B0502040204020203" pitchFamily="34" charset="0"/>
              </a:rPr>
              <a:t>.</a:t>
            </a:r>
          </a:p>
          <a:p>
            <a:pPr marL="3810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</a:t>
            </a:r>
            <a:endParaRPr lang="ru-RU" sz="2000" dirty="0">
              <a:latin typeface="Bahnschrift Light" panose="020B0502040204020203" pitchFamily="34" charset="0"/>
            </a:endParaRPr>
          </a:p>
        </p:txBody>
      </p:sp>
      <p:cxnSp>
        <p:nvCxnSpPr>
          <p:cNvPr id="127" name="Google Shape;127;p20"/>
          <p:cNvCxnSpPr>
            <a:cxnSpLocks/>
          </p:cNvCxnSpPr>
          <p:nvPr/>
        </p:nvCxnSpPr>
        <p:spPr>
          <a:xfrm>
            <a:off x="1184100" y="1895476"/>
            <a:ext cx="4653992" cy="0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14BA4BC-CBD0-40A8-9C2D-BA259C23C3B0}"/>
              </a:ext>
            </a:extLst>
          </p:cNvPr>
          <p:cNvSpPr txBox="1"/>
          <p:nvPr/>
        </p:nvSpPr>
        <p:spPr>
          <a:xfrm>
            <a:off x="5511713" y="458956"/>
            <a:ext cx="6454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endParaRPr lang="ru-RU" sz="2000" dirty="0">
              <a:latin typeface="Bahnschrift Light" panose="020B0502040204020203" pitchFamily="34" charset="0"/>
            </a:endParaRP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91235077-CCFD-4CAE-B75D-EDBE69F38B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2519" r="1203"/>
          <a:stretch/>
        </p:blipFill>
        <p:spPr bwMode="auto">
          <a:xfrm>
            <a:off x="6324600" y="762306"/>
            <a:ext cx="5103101" cy="1908276"/>
          </a:xfrm>
          <a:prstGeom prst="rect">
            <a:avLst/>
          </a:prstGeom>
          <a:solidFill>
            <a:schemeClr val="bg1"/>
          </a:solidFill>
          <a:ln w="25400">
            <a:noFill/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7FBA442B-D92D-4510-A6DA-A52325073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2761654"/>
            <a:ext cx="5103102" cy="3211699"/>
          </a:xfrm>
          <a:prstGeom prst="rect">
            <a:avLst/>
          </a:prstGeom>
          <a:noFill/>
          <a:ln w="254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781F0E-F1B7-498E-A940-2F31052C8F60}"/>
              </a:ext>
            </a:extLst>
          </p:cNvPr>
          <p:cNvSpPr txBox="1"/>
          <p:nvPr/>
        </p:nvSpPr>
        <p:spPr>
          <a:xfrm>
            <a:off x="6463495" y="5239116"/>
            <a:ext cx="21620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Bahnschrift SemiBold" panose="020B0502040204020203" pitchFamily="34" charset="0"/>
              </a:rPr>
              <a:t>Microsoft Azure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8A2B88-6735-4CE5-94E1-E1500826D66A}"/>
              </a:ext>
            </a:extLst>
          </p:cNvPr>
          <p:cNvSpPr txBox="1"/>
          <p:nvPr/>
        </p:nvSpPr>
        <p:spPr>
          <a:xfrm>
            <a:off x="6463495" y="1914747"/>
            <a:ext cx="13401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Bahnschrift SemiBold" panose="020B0502040204020203" pitchFamily="34" charset="0"/>
              </a:rPr>
              <a:t>Google Cloud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064358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EEF809F7-5445-E5A0-DABC-5A6BBDEE4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2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1019176" y="933450"/>
            <a:ext cx="5305424" cy="962026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dirty="0">
                <a:latin typeface="Bahnschrift SemiBold" panose="020B0502040204020203" pitchFamily="34" charset="0"/>
                <a:ea typeface="Adobe Fan Heiti Std B" panose="020B0700000000000000" pitchFamily="34" charset="-128"/>
              </a:rPr>
              <a:t>Анализ </a:t>
            </a:r>
            <a:r>
              <a:rPr lang="en-US" sz="4000" dirty="0">
                <a:latin typeface="Bahnschrift SemiBold" panose="020B0502040204020203" pitchFamily="34" charset="0"/>
                <a:ea typeface="Adobe Fan Heiti Std B" panose="020B0700000000000000" pitchFamily="34" charset="-128"/>
              </a:rPr>
              <a:t>CML 2</a:t>
            </a:r>
            <a:endParaRPr sz="3200" dirty="0">
              <a:latin typeface="Bahnschrift SemiBold" panose="020B0502040204020203" pitchFamily="34" charset="0"/>
              <a:ea typeface="Adobe Fan Heiti Std B" panose="020B0700000000000000" pitchFamily="34" charset="-128"/>
            </a:endParaRPr>
          </a:p>
        </p:txBody>
      </p:sp>
      <p:sp>
        <p:nvSpPr>
          <p:cNvPr id="126" name="Google Shape;126;p20"/>
          <p:cNvSpPr txBox="1">
            <a:spLocks noGrp="1"/>
          </p:cNvSpPr>
          <p:nvPr>
            <p:ph type="body" idx="1"/>
          </p:nvPr>
        </p:nvSpPr>
        <p:spPr>
          <a:xfrm>
            <a:off x="1019174" y="2057400"/>
            <a:ext cx="5976711" cy="386715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8100" indent="0">
              <a:buNone/>
            </a:pPr>
            <a:r>
              <a:rPr lang="ru-RU" sz="2200" dirty="0">
                <a:latin typeface="Bahnschrift Light" panose="020B0502040204020203" pitchFamily="34" charset="0"/>
              </a:rPr>
              <a:t>Виртуальная машина с демоном </a:t>
            </a:r>
            <a:r>
              <a:rPr lang="en-US" sz="2200" dirty="0">
                <a:latin typeface="Bahnschrift Light" panose="020B0502040204020203" pitchFamily="34" charset="0"/>
              </a:rPr>
              <a:t>Cisco Modeling Lab</a:t>
            </a:r>
            <a:r>
              <a:rPr lang="ru-RU" sz="2200" dirty="0">
                <a:latin typeface="Bahnschrift Light" panose="020B0502040204020203" pitchFamily="34" charset="0"/>
              </a:rPr>
              <a:t>, является лицензионным продуктом, который требует от хоста подключение к интернету и значительные вычислительные мощности.</a:t>
            </a:r>
          </a:p>
          <a:p>
            <a:pPr marL="38100" indent="0">
              <a:buNone/>
            </a:pPr>
            <a:r>
              <a:rPr lang="ru-RU" sz="2200" dirty="0">
                <a:latin typeface="Bahnschrift Light" panose="020B0502040204020203" pitchFamily="34" charset="0"/>
              </a:rPr>
              <a:t>В качестве операционной системы стоит </a:t>
            </a:r>
            <a:r>
              <a:rPr lang="en-US" sz="2200" dirty="0">
                <a:latin typeface="Bahnschrift Light" panose="020B0502040204020203" pitchFamily="34" charset="0"/>
              </a:rPr>
              <a:t>Ubuntu 20.04 LTS</a:t>
            </a:r>
            <a:r>
              <a:rPr lang="ru-RU" sz="2200" dirty="0">
                <a:latin typeface="Bahnschrift Light" panose="020B0502040204020203" pitchFamily="34" charset="0"/>
              </a:rPr>
              <a:t>.</a:t>
            </a:r>
            <a:endParaRPr lang="en-US" sz="2200" dirty="0">
              <a:latin typeface="Bahnschrift Light" panose="020B0502040204020203" pitchFamily="34" charset="0"/>
            </a:endParaRPr>
          </a:p>
          <a:p>
            <a:pPr marL="38100" indent="0">
              <a:buNone/>
            </a:pPr>
            <a:r>
              <a:rPr lang="ru-RU" sz="2200" dirty="0">
                <a:latin typeface="Bahnschrift Light" panose="020B0502040204020203" pitchFamily="34" charset="0"/>
              </a:rPr>
              <a:t>Требуется минимум 2 ядра процессора, 8 гб ОЗУ и 32 гб ПЗУ.</a:t>
            </a:r>
          </a:p>
          <a:p>
            <a:pPr marL="38100" indent="0">
              <a:buNone/>
            </a:pPr>
            <a:r>
              <a:rPr lang="ru-RU" sz="2200" dirty="0">
                <a:latin typeface="Bahnschrift Light" panose="020B0502040204020203" pitchFamily="34" charset="0"/>
              </a:rPr>
              <a:t>Активация лицензии осуществляется через </a:t>
            </a:r>
            <a:r>
              <a:rPr lang="en-US" sz="2200" dirty="0">
                <a:latin typeface="Bahnschrift Light" panose="020B0502040204020203" pitchFamily="34" charset="0"/>
              </a:rPr>
              <a:t>web </a:t>
            </a:r>
            <a:r>
              <a:rPr lang="ru-RU" sz="2200" dirty="0">
                <a:latin typeface="Bahnschrift Light" panose="020B0502040204020203" pitchFamily="34" charset="0"/>
              </a:rPr>
              <a:t>интерфейс </a:t>
            </a:r>
            <a:r>
              <a:rPr lang="en-US" sz="2200" dirty="0">
                <a:latin typeface="Bahnschrift Light" panose="020B0502040204020203" pitchFamily="34" charset="0"/>
              </a:rPr>
              <a:t>CML</a:t>
            </a:r>
            <a:r>
              <a:rPr lang="ru-RU" sz="2200" dirty="0">
                <a:latin typeface="Bahnschrift Light" panose="020B0502040204020203" pitchFamily="34" charset="0"/>
              </a:rPr>
              <a:t>, путём отправки ключей на сервер лицензирования </a:t>
            </a:r>
            <a:r>
              <a:rPr lang="en-US" sz="2200" dirty="0">
                <a:latin typeface="Bahnschrift Light" panose="020B0502040204020203" pitchFamily="34" charset="0"/>
              </a:rPr>
              <a:t>Cisco</a:t>
            </a:r>
            <a:r>
              <a:rPr lang="ru-RU" sz="2200" dirty="0">
                <a:latin typeface="Bahnschrift Light" panose="020B0502040204020203" pitchFamily="34" charset="0"/>
              </a:rPr>
              <a:t>.</a:t>
            </a:r>
          </a:p>
        </p:txBody>
      </p:sp>
      <p:cxnSp>
        <p:nvCxnSpPr>
          <p:cNvPr id="127" name="Google Shape;127;p20"/>
          <p:cNvCxnSpPr>
            <a:cxnSpLocks/>
          </p:cNvCxnSpPr>
          <p:nvPr/>
        </p:nvCxnSpPr>
        <p:spPr>
          <a:xfrm>
            <a:off x="1184100" y="1895476"/>
            <a:ext cx="3379108" cy="0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DE665C93-4435-498C-B2BA-6BCAED57C70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8" t="1383" r="1571" b="1863"/>
          <a:stretch/>
        </p:blipFill>
        <p:spPr>
          <a:xfrm>
            <a:off x="7628794" y="1092247"/>
            <a:ext cx="3620231" cy="466725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50000"/>
                <a:alpha val="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3624134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872</TotalTime>
  <Words>1359</Words>
  <Application>Microsoft Office PowerPoint</Application>
  <PresentationFormat>Широкоэкранный</PresentationFormat>
  <Paragraphs>144</Paragraphs>
  <Slides>16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5" baseType="lpstr">
      <vt:lpstr>Bahnschrift SemiBold</vt:lpstr>
      <vt:lpstr>Calibri Light</vt:lpstr>
      <vt:lpstr>Bahnschrift Light</vt:lpstr>
      <vt:lpstr>Arial</vt:lpstr>
      <vt:lpstr>Calibri</vt:lpstr>
      <vt:lpstr>Wingdings</vt:lpstr>
      <vt:lpstr>Overpass Light</vt:lpstr>
      <vt:lpstr>Adobe Fan Heiti Std B</vt:lpstr>
      <vt:lpstr>Office Theme</vt:lpstr>
      <vt:lpstr>Мир облаков и бизнеса </vt:lpstr>
      <vt:lpstr>Целевая идея</vt:lpstr>
      <vt:lpstr>Облачные провайдеры</vt:lpstr>
      <vt:lpstr>Анализ laaS провайдеров</vt:lpstr>
      <vt:lpstr>Биллинг</vt:lpstr>
      <vt:lpstr>Ценовая политика</vt:lpstr>
      <vt:lpstr>О виртуализации и контейнерах</vt:lpstr>
      <vt:lpstr>Gcloud x Terraform</vt:lpstr>
      <vt:lpstr>Анализ CML 2</vt:lpstr>
      <vt:lpstr>Репликация CML 2</vt:lpstr>
      <vt:lpstr>CML локально и в облаке</vt:lpstr>
      <vt:lpstr>Выбор конфигурации</vt:lpstr>
      <vt:lpstr>Поддержка сценариев использования</vt:lpstr>
      <vt:lpstr>Сетевая связность</vt:lpstr>
      <vt:lpstr>Структура манифеста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ЧТО-ТО</dc:title>
  <dc:creator>PC-ADM</dc:creator>
  <cp:lastModifiedBy>Евгений Филин</cp:lastModifiedBy>
  <cp:revision>261</cp:revision>
  <dcterms:modified xsi:type="dcterms:W3CDTF">2022-09-08T13:07:55Z</dcterms:modified>
</cp:coreProperties>
</file>